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83" r:id="rId2"/>
  </p:sldMasterIdLst>
  <p:notesMasterIdLst>
    <p:notesMasterId r:id="rId6"/>
  </p:notesMasterIdLst>
  <p:sldIdLst>
    <p:sldId id="257" r:id="rId3"/>
    <p:sldId id="258" r:id="rId4"/>
    <p:sldId id="259" r:id="rId5"/>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22B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6591"/>
    <p:restoredTop sz="94656"/>
  </p:normalViewPr>
  <p:slideViewPr>
    <p:cSldViewPr snapToGrid="0" snapToObjects="1">
      <p:cViewPr>
        <p:scale>
          <a:sx n="200" d="100"/>
          <a:sy n="200" d="100"/>
        </p:scale>
        <p:origin x="-4672" y="-42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E62849-A9EE-7449-BEC0-9A0D3164BA25}" type="datetimeFigureOut">
              <a:rPr lang="fr-FR" smtClean="0"/>
              <a:t>12/09/2022</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FF7637-DC92-7344-831B-635F4C50D5BE}" type="slidenum">
              <a:rPr lang="fr-FR" smtClean="0"/>
              <a:t>‹N°›</a:t>
            </a:fld>
            <a:endParaRPr lang="fr-FR"/>
          </a:p>
        </p:txBody>
      </p:sp>
    </p:spTree>
    <p:extLst>
      <p:ext uri="{BB962C8B-B14F-4D97-AF65-F5344CB8AC3E}">
        <p14:creationId xmlns:p14="http://schemas.microsoft.com/office/powerpoint/2010/main" val="3003659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AFF7637-DC92-7344-831B-635F4C50D5BE}" type="slidenum">
              <a:rPr lang="fr-FR" smtClean="0"/>
              <a:t>3</a:t>
            </a:fld>
            <a:endParaRPr lang="fr-FR"/>
          </a:p>
        </p:txBody>
      </p:sp>
    </p:spTree>
    <p:extLst>
      <p:ext uri="{BB962C8B-B14F-4D97-AF65-F5344CB8AC3E}">
        <p14:creationId xmlns:p14="http://schemas.microsoft.com/office/powerpoint/2010/main" val="749221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Première de couverture">
    <p:spTree>
      <p:nvGrpSpPr>
        <p:cNvPr id="1" name=""/>
        <p:cNvGrpSpPr/>
        <p:nvPr/>
      </p:nvGrpSpPr>
      <p:grpSpPr>
        <a:xfrm>
          <a:off x="0" y="0"/>
          <a:ext cx="0" cy="0"/>
          <a:chOff x="0" y="0"/>
          <a:chExt cx="0" cy="0"/>
        </a:xfrm>
      </p:grpSpPr>
    </p:spTree>
    <p:extLst>
      <p:ext uri="{BB962C8B-B14F-4D97-AF65-F5344CB8AC3E}">
        <p14:creationId xmlns:p14="http://schemas.microsoft.com/office/powerpoint/2010/main" val="481429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EDC500-7C4E-B654-AAA8-3375AC63EEF4}"/>
              </a:ext>
            </a:extLst>
          </p:cNvPr>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83D7E38-F106-08C8-9D49-85EF6FB3930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0D5F6979-9CB8-560F-1CD9-A285E183EAFA}"/>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596C336D-7753-6F45-BB8A-F9B57C0327B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F1E0D4B-8490-A80F-71ED-39B7F916A592}"/>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4B9AA15-27E6-7D35-37B7-223BD958960A}"/>
              </a:ext>
            </a:extLst>
          </p:cNvPr>
          <p:cNvSpPr>
            <a:spLocks noGrp="1"/>
          </p:cNvSpPr>
          <p:nvPr>
            <p:ph type="dt" sz="half" idx="10"/>
          </p:nvPr>
        </p:nvSpPr>
        <p:spPr/>
        <p:txBody>
          <a:bodyPr/>
          <a:lstStyle/>
          <a:p>
            <a:pPr>
              <a:defRPr/>
            </a:pPr>
            <a:endParaRPr lang="fr-BE">
              <a:solidFill>
                <a:prstClr val="black">
                  <a:tint val="75000"/>
                </a:prstClr>
              </a:solidFill>
            </a:endParaRPr>
          </a:p>
        </p:txBody>
      </p:sp>
      <p:sp>
        <p:nvSpPr>
          <p:cNvPr id="8" name="Espace réservé du pied de page 7">
            <a:extLst>
              <a:ext uri="{FF2B5EF4-FFF2-40B4-BE49-F238E27FC236}">
                <a16:creationId xmlns:a16="http://schemas.microsoft.com/office/drawing/2014/main" id="{39C13D5A-40FB-1F91-9AA3-051E0C60EF9C}"/>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6D131FFF-796F-0605-6AF0-82009DBF5444}"/>
              </a:ext>
            </a:extLst>
          </p:cNvPr>
          <p:cNvSpPr>
            <a:spLocks noGrp="1"/>
          </p:cNvSpPr>
          <p:nvPr>
            <p:ph type="sldNum" sz="quarter" idx="12"/>
          </p:nvPr>
        </p:nvSpPr>
        <p:spPr/>
        <p:txBody>
          <a:bodyPr/>
          <a:lstStyle/>
          <a:p>
            <a:pPr>
              <a:defRPr/>
            </a:pPr>
            <a:fld id="{23A924E1-0EBD-47AD-8066-FA45136C8145}" type="slidenum">
              <a:rPr lang="fr-BE" smtClean="0">
                <a:solidFill>
                  <a:prstClr val="black">
                    <a:tint val="75000"/>
                  </a:prstClr>
                </a:solidFill>
              </a:rPr>
              <a:pPr>
                <a:defRPr/>
              </a:pPr>
              <a:t>‹N°›</a:t>
            </a:fld>
            <a:endParaRPr lang="fr-BE">
              <a:solidFill>
                <a:prstClr val="black">
                  <a:tint val="75000"/>
                </a:prstClr>
              </a:solidFill>
            </a:endParaRPr>
          </a:p>
        </p:txBody>
      </p:sp>
    </p:spTree>
    <p:extLst>
      <p:ext uri="{BB962C8B-B14F-4D97-AF65-F5344CB8AC3E}">
        <p14:creationId xmlns:p14="http://schemas.microsoft.com/office/powerpoint/2010/main" val="357251990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457290-6F27-B9E4-3AAE-494DDA025DC5}"/>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F833F59D-0759-3409-3A0E-654E8A06D523}"/>
              </a:ext>
            </a:extLst>
          </p:cNvPr>
          <p:cNvSpPr>
            <a:spLocks noGrp="1"/>
          </p:cNvSpPr>
          <p:nvPr>
            <p:ph type="dt" sz="half" idx="10"/>
          </p:nvPr>
        </p:nvSpPr>
        <p:spPr/>
        <p:txBody>
          <a:bodyPr/>
          <a:lstStyle/>
          <a:p>
            <a:pPr>
              <a:defRPr/>
            </a:pPr>
            <a:endParaRPr lang="fr-BE">
              <a:solidFill>
                <a:prstClr val="black">
                  <a:tint val="75000"/>
                </a:prstClr>
              </a:solidFill>
            </a:endParaRPr>
          </a:p>
        </p:txBody>
      </p:sp>
      <p:sp>
        <p:nvSpPr>
          <p:cNvPr id="4" name="Espace réservé du pied de page 3">
            <a:extLst>
              <a:ext uri="{FF2B5EF4-FFF2-40B4-BE49-F238E27FC236}">
                <a16:creationId xmlns:a16="http://schemas.microsoft.com/office/drawing/2014/main" id="{216B60AC-E4EA-998A-A6A9-956C02A674D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146A7D7-6F79-2A62-37CB-263D0212D4CB}"/>
              </a:ext>
            </a:extLst>
          </p:cNvPr>
          <p:cNvSpPr>
            <a:spLocks noGrp="1"/>
          </p:cNvSpPr>
          <p:nvPr>
            <p:ph type="sldNum" sz="quarter" idx="12"/>
          </p:nvPr>
        </p:nvSpPr>
        <p:spPr/>
        <p:txBody>
          <a:bodyPr/>
          <a:lstStyle/>
          <a:p>
            <a:pPr>
              <a:defRPr/>
            </a:pPr>
            <a:fld id="{17B6993E-74DF-3742-A56B-D0CAD42FCD20}" type="slidenum">
              <a:rPr lang="fr-FR" smtClean="0">
                <a:solidFill>
                  <a:prstClr val="black"/>
                </a:solidFill>
                <a:latin typeface="Calibri"/>
              </a:rPr>
              <a:pPr>
                <a:defRPr/>
              </a:pPr>
              <a:t>‹N°›</a:t>
            </a:fld>
            <a:endParaRPr lang="fr-FR" dirty="0">
              <a:solidFill>
                <a:prstClr val="black"/>
              </a:solidFill>
              <a:latin typeface="Calibri"/>
            </a:endParaRPr>
          </a:p>
        </p:txBody>
      </p:sp>
    </p:spTree>
    <p:extLst>
      <p:ext uri="{BB962C8B-B14F-4D97-AF65-F5344CB8AC3E}">
        <p14:creationId xmlns:p14="http://schemas.microsoft.com/office/powerpoint/2010/main" val="47223616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4A5C27B-C566-0503-9956-6A9F6A07A590}"/>
              </a:ext>
            </a:extLst>
          </p:cNvPr>
          <p:cNvSpPr>
            <a:spLocks noGrp="1"/>
          </p:cNvSpPr>
          <p:nvPr>
            <p:ph type="dt" sz="half" idx="10"/>
          </p:nvPr>
        </p:nvSpPr>
        <p:spPr/>
        <p:txBody>
          <a:bodyPr/>
          <a:lstStyle/>
          <a:p>
            <a:fld id="{4D717F99-035C-6547-A529-430B927B20A8}" type="datetimeFigureOut">
              <a:rPr lang="fr-FR" smtClean="0"/>
              <a:t>12/09/2022</a:t>
            </a:fld>
            <a:endParaRPr lang="fr-FR"/>
          </a:p>
        </p:txBody>
      </p:sp>
      <p:sp>
        <p:nvSpPr>
          <p:cNvPr id="3" name="Espace réservé du pied de page 2">
            <a:extLst>
              <a:ext uri="{FF2B5EF4-FFF2-40B4-BE49-F238E27FC236}">
                <a16:creationId xmlns:a16="http://schemas.microsoft.com/office/drawing/2014/main" id="{BEBF85BC-3C8A-0E21-FA95-EEBA0C54140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88204CA6-BD2F-E142-747C-38C728F9C5E0}"/>
              </a:ext>
            </a:extLst>
          </p:cNvPr>
          <p:cNvSpPr>
            <a:spLocks noGrp="1"/>
          </p:cNvSpPr>
          <p:nvPr>
            <p:ph type="sldNum" sz="quarter" idx="12"/>
          </p:nvPr>
        </p:nvSpPr>
        <p:spPr/>
        <p:txBody>
          <a:bodyPr/>
          <a:lstStyle/>
          <a:p>
            <a:fld id="{8C6D7E4B-FABA-0B4B-91C8-80C142B0E8B1}" type="slidenum">
              <a:rPr lang="fr-FR" smtClean="0"/>
              <a:t>‹N°›</a:t>
            </a:fld>
            <a:endParaRPr lang="fr-FR"/>
          </a:p>
        </p:txBody>
      </p:sp>
    </p:spTree>
    <p:extLst>
      <p:ext uri="{BB962C8B-B14F-4D97-AF65-F5344CB8AC3E}">
        <p14:creationId xmlns:p14="http://schemas.microsoft.com/office/powerpoint/2010/main" val="300103346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D2E08C-53C0-F351-B088-567902B3C743}"/>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a:extLst>
              <a:ext uri="{FF2B5EF4-FFF2-40B4-BE49-F238E27FC236}">
                <a16:creationId xmlns:a16="http://schemas.microsoft.com/office/drawing/2014/main" id="{C86208E3-CBE1-214C-D69F-1665A84CC6E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4ED05EC-C8CB-F5FA-8692-CE07E953C70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D27F172-1E3C-81BA-B198-797BAAE7DDA3}"/>
              </a:ext>
            </a:extLst>
          </p:cNvPr>
          <p:cNvSpPr>
            <a:spLocks noGrp="1"/>
          </p:cNvSpPr>
          <p:nvPr>
            <p:ph type="dt" sz="half" idx="10"/>
          </p:nvPr>
        </p:nvSpPr>
        <p:spPr/>
        <p:txBody>
          <a:bodyPr/>
          <a:lstStyle/>
          <a:p>
            <a:pPr>
              <a:defRPr/>
            </a:pPr>
            <a:endParaRPr lang="fr-BE">
              <a:solidFill>
                <a:prstClr val="black">
                  <a:tint val="75000"/>
                </a:prstClr>
              </a:solidFill>
            </a:endParaRPr>
          </a:p>
        </p:txBody>
      </p:sp>
      <p:sp>
        <p:nvSpPr>
          <p:cNvPr id="6" name="Espace réservé du pied de page 5">
            <a:extLst>
              <a:ext uri="{FF2B5EF4-FFF2-40B4-BE49-F238E27FC236}">
                <a16:creationId xmlns:a16="http://schemas.microsoft.com/office/drawing/2014/main" id="{D10E6022-98D5-5211-F4D4-8C63489E062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734CA4F-F897-9A54-483F-A8EF102DB5FD}"/>
              </a:ext>
            </a:extLst>
          </p:cNvPr>
          <p:cNvSpPr>
            <a:spLocks noGrp="1"/>
          </p:cNvSpPr>
          <p:nvPr>
            <p:ph type="sldNum" sz="quarter" idx="12"/>
          </p:nvPr>
        </p:nvSpPr>
        <p:spPr/>
        <p:txBody>
          <a:bodyPr/>
          <a:lstStyle/>
          <a:p>
            <a:fld id="{A1EDA76C-8D57-C74E-A4DA-159E45C1A134}" type="slidenum">
              <a:rPr lang="fr-FR" smtClean="0"/>
              <a:t>‹N°›</a:t>
            </a:fld>
            <a:endParaRPr lang="fr-FR"/>
          </a:p>
        </p:txBody>
      </p:sp>
    </p:spTree>
    <p:extLst>
      <p:ext uri="{BB962C8B-B14F-4D97-AF65-F5344CB8AC3E}">
        <p14:creationId xmlns:p14="http://schemas.microsoft.com/office/powerpoint/2010/main" val="287378269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16696C-6C4E-AC04-3615-B8258DC7DCA9}"/>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a:extLst>
              <a:ext uri="{FF2B5EF4-FFF2-40B4-BE49-F238E27FC236}">
                <a16:creationId xmlns:a16="http://schemas.microsoft.com/office/drawing/2014/main" id="{CC787ADD-0989-E560-47B8-5902712DB3CC}"/>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a:extLst>
              <a:ext uri="{FF2B5EF4-FFF2-40B4-BE49-F238E27FC236}">
                <a16:creationId xmlns:a16="http://schemas.microsoft.com/office/drawing/2014/main" id="{85E7039A-DFCC-87E5-A330-88A3D4412EF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1ED7F51-9A84-2CC8-E17F-54DBACE0C9CA}"/>
              </a:ext>
            </a:extLst>
          </p:cNvPr>
          <p:cNvSpPr>
            <a:spLocks noGrp="1"/>
          </p:cNvSpPr>
          <p:nvPr>
            <p:ph type="dt" sz="half" idx="10"/>
          </p:nvPr>
        </p:nvSpPr>
        <p:spPr/>
        <p:txBody>
          <a:bodyPr/>
          <a:lstStyle/>
          <a:p>
            <a:pPr>
              <a:defRPr/>
            </a:pPr>
            <a:endParaRPr lang="fr-BE">
              <a:solidFill>
                <a:prstClr val="black">
                  <a:tint val="75000"/>
                </a:prstClr>
              </a:solidFill>
            </a:endParaRPr>
          </a:p>
        </p:txBody>
      </p:sp>
      <p:sp>
        <p:nvSpPr>
          <p:cNvPr id="6" name="Espace réservé du pied de page 5">
            <a:extLst>
              <a:ext uri="{FF2B5EF4-FFF2-40B4-BE49-F238E27FC236}">
                <a16:creationId xmlns:a16="http://schemas.microsoft.com/office/drawing/2014/main" id="{53742E5B-633D-D974-9357-14A91AF5273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4ADCA19-1383-8898-09A2-516A640A88F8}"/>
              </a:ext>
            </a:extLst>
          </p:cNvPr>
          <p:cNvSpPr>
            <a:spLocks noGrp="1"/>
          </p:cNvSpPr>
          <p:nvPr>
            <p:ph type="sldNum" sz="quarter" idx="12"/>
          </p:nvPr>
        </p:nvSpPr>
        <p:spPr/>
        <p:txBody>
          <a:bodyPr/>
          <a:lstStyle/>
          <a:p>
            <a:pPr>
              <a:defRPr/>
            </a:pPr>
            <a:fld id="{CF4A8883-14F8-478F-A46A-4EAB8DD895BB}" type="slidenum">
              <a:rPr lang="fr-BE" smtClean="0">
                <a:solidFill>
                  <a:prstClr val="black">
                    <a:tint val="75000"/>
                  </a:prstClr>
                </a:solidFill>
              </a:rPr>
              <a:pPr>
                <a:defRPr/>
              </a:pPr>
              <a:t>‹N°›</a:t>
            </a:fld>
            <a:endParaRPr lang="fr-BE">
              <a:solidFill>
                <a:prstClr val="black">
                  <a:tint val="75000"/>
                </a:prstClr>
              </a:solidFill>
            </a:endParaRPr>
          </a:p>
        </p:txBody>
      </p:sp>
    </p:spTree>
    <p:extLst>
      <p:ext uri="{BB962C8B-B14F-4D97-AF65-F5344CB8AC3E}">
        <p14:creationId xmlns:p14="http://schemas.microsoft.com/office/powerpoint/2010/main" val="48043840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F8C3DC-B263-4477-1DF8-200FDCA080CF}"/>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5F77C38-1709-FA83-56A0-62A5837397BB}"/>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6CD35A7-AEFF-1BE0-D327-F8C1AFC80C19}"/>
              </a:ext>
            </a:extLst>
          </p:cNvPr>
          <p:cNvSpPr>
            <a:spLocks noGrp="1"/>
          </p:cNvSpPr>
          <p:nvPr>
            <p:ph type="dt" sz="half" idx="10"/>
          </p:nvPr>
        </p:nvSpPr>
        <p:spPr/>
        <p:txBody>
          <a:bodyPr/>
          <a:lstStyle/>
          <a:p>
            <a:pPr>
              <a:defRPr/>
            </a:pPr>
            <a:endParaRPr lang="fr-BE">
              <a:solidFill>
                <a:prstClr val="black">
                  <a:tint val="75000"/>
                </a:prstClr>
              </a:solidFill>
            </a:endParaRPr>
          </a:p>
        </p:txBody>
      </p:sp>
      <p:sp>
        <p:nvSpPr>
          <p:cNvPr id="5" name="Espace réservé du pied de page 4">
            <a:extLst>
              <a:ext uri="{FF2B5EF4-FFF2-40B4-BE49-F238E27FC236}">
                <a16:creationId xmlns:a16="http://schemas.microsoft.com/office/drawing/2014/main" id="{581E42FB-4E10-2D22-E409-8DDAE97948A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20A26BE-1C68-B0C6-E8FB-521709BBB0DD}"/>
              </a:ext>
            </a:extLst>
          </p:cNvPr>
          <p:cNvSpPr>
            <a:spLocks noGrp="1"/>
          </p:cNvSpPr>
          <p:nvPr>
            <p:ph type="sldNum" sz="quarter" idx="12"/>
          </p:nvPr>
        </p:nvSpPr>
        <p:spPr/>
        <p:txBody>
          <a:bodyPr/>
          <a:lstStyle/>
          <a:p>
            <a:pPr>
              <a:defRPr/>
            </a:pPr>
            <a:fld id="{90A0D4C3-BF79-4A09-A023-199BE1904F81}" type="slidenum">
              <a:rPr lang="fr-BE" smtClean="0">
                <a:solidFill>
                  <a:prstClr val="black">
                    <a:tint val="75000"/>
                  </a:prstClr>
                </a:solidFill>
              </a:rPr>
              <a:pPr>
                <a:defRPr/>
              </a:pPr>
              <a:t>‹N°›</a:t>
            </a:fld>
            <a:endParaRPr lang="fr-BE">
              <a:solidFill>
                <a:prstClr val="black">
                  <a:tint val="75000"/>
                </a:prstClr>
              </a:solidFill>
            </a:endParaRPr>
          </a:p>
        </p:txBody>
      </p:sp>
    </p:spTree>
    <p:extLst>
      <p:ext uri="{BB962C8B-B14F-4D97-AF65-F5344CB8AC3E}">
        <p14:creationId xmlns:p14="http://schemas.microsoft.com/office/powerpoint/2010/main" val="25181298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AB56533-EAC1-4925-5EA9-F37E90C45C8E}"/>
              </a:ext>
            </a:extLst>
          </p:cNvPr>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D8A1D3D7-2D23-198B-4EEE-09CD4870BF05}"/>
              </a:ext>
            </a:extLst>
          </p:cNvPr>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FADD0DC-B580-F3B0-3CD9-F36AED409857}"/>
              </a:ext>
            </a:extLst>
          </p:cNvPr>
          <p:cNvSpPr>
            <a:spLocks noGrp="1"/>
          </p:cNvSpPr>
          <p:nvPr>
            <p:ph type="dt" sz="half" idx="10"/>
          </p:nvPr>
        </p:nvSpPr>
        <p:spPr/>
        <p:txBody>
          <a:bodyPr/>
          <a:lstStyle/>
          <a:p>
            <a:pPr>
              <a:defRPr/>
            </a:pPr>
            <a:endParaRPr lang="fr-BE">
              <a:solidFill>
                <a:prstClr val="black">
                  <a:tint val="75000"/>
                </a:prstClr>
              </a:solidFill>
            </a:endParaRPr>
          </a:p>
        </p:txBody>
      </p:sp>
      <p:sp>
        <p:nvSpPr>
          <p:cNvPr id="5" name="Espace réservé du pied de page 4">
            <a:extLst>
              <a:ext uri="{FF2B5EF4-FFF2-40B4-BE49-F238E27FC236}">
                <a16:creationId xmlns:a16="http://schemas.microsoft.com/office/drawing/2014/main" id="{95084AF0-449A-C438-6C29-164D609E496B}"/>
              </a:ext>
            </a:extLst>
          </p:cNvPr>
          <p:cNvSpPr>
            <a:spLocks noGrp="1"/>
          </p:cNvSpPr>
          <p:nvPr>
            <p:ph type="ftr" sz="quarter" idx="11"/>
          </p:nvPr>
        </p:nvSpPr>
        <p:spPr/>
        <p:txBody>
          <a:bodyPr/>
          <a:lstStyle/>
          <a:p>
            <a:pPr>
              <a:defRPr/>
            </a:pPr>
            <a:r>
              <a:rPr lang="fr-BE">
                <a:solidFill>
                  <a:prstClr val="black">
                    <a:tint val="75000"/>
                  </a:prstClr>
                </a:solidFill>
              </a:rPr>
              <a:t>RÉVEL - SA 2M - Parcours Management intéractif - "Les fondamentaux du Management en couleurs"</a:t>
            </a:r>
          </a:p>
        </p:txBody>
      </p:sp>
      <p:sp>
        <p:nvSpPr>
          <p:cNvPr id="6" name="Espace réservé du numéro de diapositive 5">
            <a:extLst>
              <a:ext uri="{FF2B5EF4-FFF2-40B4-BE49-F238E27FC236}">
                <a16:creationId xmlns:a16="http://schemas.microsoft.com/office/drawing/2014/main" id="{B73A54FA-D331-FD09-F5FB-A04B3B9DDE90}"/>
              </a:ext>
            </a:extLst>
          </p:cNvPr>
          <p:cNvSpPr>
            <a:spLocks noGrp="1"/>
          </p:cNvSpPr>
          <p:nvPr>
            <p:ph type="sldNum" sz="quarter" idx="12"/>
          </p:nvPr>
        </p:nvSpPr>
        <p:spPr/>
        <p:txBody>
          <a:bodyPr/>
          <a:lstStyle/>
          <a:p>
            <a:pPr>
              <a:defRPr/>
            </a:pPr>
            <a:fld id="{87D3DB91-DC15-45D6-9444-3FFA2D1334B6}" type="slidenum">
              <a:rPr lang="fr-BE" smtClean="0">
                <a:solidFill>
                  <a:prstClr val="black">
                    <a:tint val="75000"/>
                  </a:prstClr>
                </a:solidFill>
              </a:rPr>
              <a:pPr>
                <a:defRPr/>
              </a:pPr>
              <a:t>‹N°›</a:t>
            </a:fld>
            <a:endParaRPr lang="fr-BE">
              <a:solidFill>
                <a:prstClr val="black">
                  <a:tint val="75000"/>
                </a:prstClr>
              </a:solidFill>
            </a:endParaRPr>
          </a:p>
        </p:txBody>
      </p:sp>
    </p:spTree>
    <p:extLst>
      <p:ext uri="{BB962C8B-B14F-4D97-AF65-F5344CB8AC3E}">
        <p14:creationId xmlns:p14="http://schemas.microsoft.com/office/powerpoint/2010/main" val="108313704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de la présentation">
    <p:spTree>
      <p:nvGrpSpPr>
        <p:cNvPr id="1" name=""/>
        <p:cNvGrpSpPr/>
        <p:nvPr/>
      </p:nvGrpSpPr>
      <p:grpSpPr>
        <a:xfrm>
          <a:off x="0" y="0"/>
          <a:ext cx="0" cy="0"/>
          <a:chOff x="0" y="0"/>
          <a:chExt cx="0" cy="0"/>
        </a:xfrm>
      </p:grpSpPr>
      <p:pic>
        <p:nvPicPr>
          <p:cNvPr id="14" name="Image 13"/>
          <p:cNvPicPr>
            <a:picLocks noChangeAspect="1"/>
          </p:cNvPicPr>
          <p:nvPr/>
        </p:nvPicPr>
        <p:blipFill rotWithShape="1">
          <a:blip r:embed="rId2" cstate="print">
            <a:extLst>
              <a:ext uri="{28A0092B-C50C-407E-A947-70E740481C1C}">
                <a14:useLocalDpi xmlns:a14="http://schemas.microsoft.com/office/drawing/2010/main" val="0"/>
              </a:ext>
            </a:extLst>
          </a:blip>
          <a:srcRect r="38424"/>
          <a:stretch/>
        </p:blipFill>
        <p:spPr>
          <a:xfrm>
            <a:off x="5298265" y="-901670"/>
            <a:ext cx="3756835" cy="8626773"/>
          </a:xfrm>
          <a:prstGeom prst="rect">
            <a:avLst/>
          </a:prstGeom>
        </p:spPr>
      </p:pic>
      <p:pic>
        <p:nvPicPr>
          <p:cNvPr id="15" name="Imag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1521398" y="-894456"/>
            <a:ext cx="6101204" cy="8626773"/>
          </a:xfrm>
          <a:prstGeom prst="rect">
            <a:avLst/>
          </a:prstGeom>
        </p:spPr>
      </p:pic>
      <p:pic>
        <p:nvPicPr>
          <p:cNvPr id="16" name="Image 15"/>
          <p:cNvPicPr>
            <a:picLocks noChangeAspect="1"/>
          </p:cNvPicPr>
          <p:nvPr/>
        </p:nvPicPr>
        <p:blipFill rotWithShape="1">
          <a:blip r:embed="rId2" cstate="print">
            <a:extLst>
              <a:ext uri="{28A0092B-C50C-407E-A947-70E740481C1C}">
                <a14:useLocalDpi xmlns:a14="http://schemas.microsoft.com/office/drawing/2010/main" val="0"/>
              </a:ext>
            </a:extLst>
          </a:blip>
          <a:srcRect l="40242"/>
          <a:stretch/>
        </p:blipFill>
        <p:spPr>
          <a:xfrm>
            <a:off x="114300" y="-923894"/>
            <a:ext cx="3645944" cy="8626773"/>
          </a:xfrm>
          <a:prstGeom prst="rect">
            <a:avLst/>
          </a:prstGeom>
        </p:spPr>
      </p:pic>
      <p:sp>
        <p:nvSpPr>
          <p:cNvPr id="8" name="Espace réservé du texte 7"/>
          <p:cNvSpPr>
            <a:spLocks noGrp="1"/>
          </p:cNvSpPr>
          <p:nvPr>
            <p:ph type="body" sz="quarter" idx="10" hasCustomPrompt="1"/>
          </p:nvPr>
        </p:nvSpPr>
        <p:spPr>
          <a:xfrm>
            <a:off x="971680" y="1341438"/>
            <a:ext cx="7200820" cy="1295452"/>
          </a:xfrm>
          <a:prstGeom prst="rect">
            <a:avLst/>
          </a:prstGeom>
        </p:spPr>
        <p:txBody>
          <a:bodyPr/>
          <a:lstStyle>
            <a:lvl1pPr marL="0" indent="0" algn="ctr">
              <a:buNone/>
              <a:defRPr sz="4000" b="1">
                <a:solidFill>
                  <a:srgbClr val="E64628"/>
                </a:solidFill>
                <a:latin typeface="Lato" panose="020F0502020204030203" pitchFamily="34" charset="0"/>
              </a:defRPr>
            </a:lvl1pPr>
          </a:lstStyle>
          <a:p>
            <a:pPr lvl="0"/>
            <a:r>
              <a:rPr lang="fr-FR" dirty="0"/>
              <a:t>« Partager de bonnes pratiques en Management d’équipe »</a:t>
            </a:r>
          </a:p>
          <a:p>
            <a:pPr lvl="0"/>
            <a:endParaRPr lang="fr-FR" dirty="0"/>
          </a:p>
        </p:txBody>
      </p:sp>
      <p:sp>
        <p:nvSpPr>
          <p:cNvPr id="10" name="Espace réservé du texte 9"/>
          <p:cNvSpPr>
            <a:spLocks noGrp="1"/>
          </p:cNvSpPr>
          <p:nvPr>
            <p:ph type="body" sz="quarter" idx="11" hasCustomPrompt="1"/>
          </p:nvPr>
        </p:nvSpPr>
        <p:spPr>
          <a:xfrm>
            <a:off x="1187447" y="3089276"/>
            <a:ext cx="6769023" cy="1008062"/>
          </a:xfrm>
          <a:prstGeom prst="rect">
            <a:avLst/>
          </a:prstGeom>
        </p:spPr>
        <p:txBody>
          <a:bodyPr/>
          <a:lstStyle>
            <a:lvl1pPr marL="0" indent="0" algn="ctr">
              <a:buNone/>
              <a:defRPr sz="3000">
                <a:solidFill>
                  <a:srgbClr val="E64628"/>
                </a:solidFill>
                <a:latin typeface="Lato Light" panose="020F0302020204030203" pitchFamily="34" charset="0"/>
              </a:defRPr>
            </a:lvl1pPr>
          </a:lstStyle>
          <a:p>
            <a:pPr lvl="0"/>
            <a:r>
              <a:rPr lang="fr-FR" dirty="0"/>
              <a:t>Cycle d’ateliers de Co Développement pour vos Responsables de service</a:t>
            </a:r>
          </a:p>
          <a:p>
            <a:pPr lvl="0"/>
            <a:endParaRPr lang="fr-FR" dirty="0"/>
          </a:p>
        </p:txBody>
      </p:sp>
      <p:sp>
        <p:nvSpPr>
          <p:cNvPr id="12" name="Espace réservé du texte 11"/>
          <p:cNvSpPr>
            <a:spLocks noGrp="1"/>
          </p:cNvSpPr>
          <p:nvPr>
            <p:ph type="body" sz="quarter" idx="12" hasCustomPrompt="1"/>
          </p:nvPr>
        </p:nvSpPr>
        <p:spPr>
          <a:xfrm>
            <a:off x="250824" y="4869720"/>
            <a:ext cx="4105146" cy="863600"/>
          </a:xfrm>
          <a:prstGeom prst="rect">
            <a:avLst/>
          </a:prstGeom>
        </p:spPr>
        <p:txBody>
          <a:bodyPr/>
          <a:lstStyle>
            <a:lvl1pPr marL="0" indent="0">
              <a:buNone/>
              <a:defRPr sz="2000">
                <a:solidFill>
                  <a:srgbClr val="E64628"/>
                </a:solidFill>
                <a:latin typeface="Lato Light" panose="020F0302020204030203" pitchFamily="34" charset="0"/>
              </a:defRPr>
            </a:lvl1pPr>
          </a:lstStyle>
          <a:p>
            <a:pPr lvl="0"/>
            <a:r>
              <a:rPr lang="fr-FR" dirty="0"/>
              <a:t>Proposition à l’attention de : </a:t>
            </a:r>
          </a:p>
          <a:p>
            <a:pPr lvl="0"/>
            <a:r>
              <a:rPr lang="fr-FR" dirty="0"/>
              <a:t>Didier SUC et Valérie BRODURIES</a:t>
            </a:r>
          </a:p>
          <a:p>
            <a:pPr lvl="0"/>
            <a:endParaRPr lang="fr-FR" dirty="0"/>
          </a:p>
        </p:txBody>
      </p:sp>
      <p:sp>
        <p:nvSpPr>
          <p:cNvPr id="13" name="Espace réservé du texte 11"/>
          <p:cNvSpPr>
            <a:spLocks noGrp="1"/>
          </p:cNvSpPr>
          <p:nvPr>
            <p:ph type="body" sz="quarter" idx="13" hasCustomPrompt="1"/>
          </p:nvPr>
        </p:nvSpPr>
        <p:spPr>
          <a:xfrm>
            <a:off x="4558520" y="4869720"/>
            <a:ext cx="4105146" cy="863600"/>
          </a:xfrm>
          <a:prstGeom prst="rect">
            <a:avLst/>
          </a:prstGeom>
        </p:spPr>
        <p:txBody>
          <a:bodyPr/>
          <a:lstStyle>
            <a:lvl1pPr marL="0" indent="0">
              <a:buNone/>
              <a:defRPr sz="2000" baseline="0">
                <a:solidFill>
                  <a:srgbClr val="E64628"/>
                </a:solidFill>
                <a:latin typeface="Lato Light" panose="020F0302020204030203" pitchFamily="34" charset="0"/>
              </a:defRPr>
            </a:lvl1pPr>
          </a:lstStyle>
          <a:p>
            <a:pPr lvl="0"/>
            <a:r>
              <a:rPr lang="fr-FR" dirty="0"/>
              <a:t>Réalisée par Sylvie SCHULLER</a:t>
            </a:r>
          </a:p>
          <a:p>
            <a:pPr lvl="0"/>
            <a:r>
              <a:rPr lang="fr-FR" dirty="0"/>
              <a:t>Le 29 Janvier 2015</a:t>
            </a:r>
          </a:p>
          <a:p>
            <a:pPr lvl="0"/>
            <a:endParaRPr lang="fr-FR" dirty="0"/>
          </a:p>
        </p:txBody>
      </p:sp>
    </p:spTree>
    <p:extLst>
      <p:ext uri="{BB962C8B-B14F-4D97-AF65-F5344CB8AC3E}">
        <p14:creationId xmlns:p14="http://schemas.microsoft.com/office/powerpoint/2010/main" val="1578863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6478588" cy="331787"/>
          </a:xfrm>
          <a:prstGeom prst="rect">
            <a:avLst/>
          </a:prstGeom>
        </p:spPr>
        <p:txBody>
          <a:bodyPr/>
          <a:lstStyle/>
          <a:p>
            <a:r>
              <a:rPr lang="fr-FR"/>
              <a:t>Cliquez et modifiez le titre</a:t>
            </a:r>
          </a:p>
        </p:txBody>
      </p:sp>
      <p:sp>
        <p:nvSpPr>
          <p:cNvPr id="3" name="Espace réservé du contenu 2"/>
          <p:cNvSpPr>
            <a:spLocks noGrp="1"/>
          </p:cNvSpPr>
          <p:nvPr>
            <p:ph idx="1"/>
          </p:nvPr>
        </p:nvSpPr>
        <p:spPr>
          <a:xfrm>
            <a:off x="457200" y="1600200"/>
            <a:ext cx="8229600" cy="4525963"/>
          </a:xfrm>
          <a:prstGeom prst="rect">
            <a:avLst/>
          </a:prstGeom>
        </p:spPr>
        <p:txBody>
          <a:bodyPr/>
          <a:lstStyle>
            <a:lvl4pPr>
              <a:defRPr sz="1600"/>
            </a:lvl4pPr>
            <a:lvl5pPr>
              <a:defRPr sz="14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numéro de diapositive 5"/>
          <p:cNvSpPr>
            <a:spLocks noGrp="1"/>
          </p:cNvSpPr>
          <p:nvPr>
            <p:ph type="sldNum" sz="quarter" idx="12"/>
          </p:nvPr>
        </p:nvSpPr>
        <p:spPr>
          <a:xfrm>
            <a:off x="6873875" y="6613525"/>
            <a:ext cx="2133600" cy="244475"/>
          </a:xfrm>
          <a:prstGeom prst="rect">
            <a:avLst/>
          </a:prstGeom>
        </p:spPr>
        <p:txBody>
          <a:bodyPr/>
          <a:lstStyle>
            <a:lvl1pPr>
              <a:defRPr/>
            </a:lvl1pPr>
          </a:lstStyle>
          <a:p>
            <a:pPr>
              <a:defRPr/>
            </a:pPr>
            <a:fld id="{B373610E-9AAA-354F-AF2D-03B6E6D1FB48}" type="slidenum">
              <a:rPr lang="fr-FR" smtClean="0">
                <a:solidFill>
                  <a:prstClr val="black"/>
                </a:solidFill>
                <a:latin typeface="Calibri"/>
              </a:rPr>
              <a:pPr>
                <a:defRPr/>
              </a:pPr>
              <a:t>‹N°›</a:t>
            </a:fld>
            <a:endParaRPr lang="fr-FR" dirty="0">
              <a:solidFill>
                <a:prstClr val="black"/>
              </a:solidFill>
              <a:latin typeface="Calibri"/>
            </a:endParaRPr>
          </a:p>
        </p:txBody>
      </p:sp>
    </p:spTree>
    <p:extLst>
      <p:ext uri="{BB962C8B-B14F-4D97-AF65-F5344CB8AC3E}">
        <p14:creationId xmlns:p14="http://schemas.microsoft.com/office/powerpoint/2010/main" val="3784747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6478588" cy="331787"/>
          </a:xfrm>
          <a:prstGeom prst="rect">
            <a:avLst/>
          </a:prstGeom>
        </p:spPr>
        <p:txBody>
          <a:bodyPr/>
          <a:lstStyle/>
          <a:p>
            <a:r>
              <a:rPr lang="fr-FR"/>
              <a:t>Cliquez et modifiez le titre</a:t>
            </a:r>
          </a:p>
        </p:txBody>
      </p:sp>
      <p:sp>
        <p:nvSpPr>
          <p:cNvPr id="5" name="Espace réservé du numéro de diapositive 5"/>
          <p:cNvSpPr>
            <a:spLocks noGrp="1"/>
          </p:cNvSpPr>
          <p:nvPr>
            <p:ph type="sldNum" sz="quarter" idx="12"/>
          </p:nvPr>
        </p:nvSpPr>
        <p:spPr>
          <a:xfrm>
            <a:off x="6873875" y="6613525"/>
            <a:ext cx="2133600" cy="244475"/>
          </a:xfrm>
          <a:prstGeom prst="rect">
            <a:avLst/>
          </a:prstGeom>
        </p:spPr>
        <p:txBody>
          <a:bodyPr/>
          <a:lstStyle>
            <a:lvl1pPr>
              <a:defRPr/>
            </a:lvl1pPr>
          </a:lstStyle>
          <a:p>
            <a:pPr>
              <a:defRPr/>
            </a:pPr>
            <a:fld id="{17B6993E-74DF-3742-A56B-D0CAD42FCD20}" type="slidenum">
              <a:rPr lang="fr-FR" smtClean="0">
                <a:solidFill>
                  <a:prstClr val="black"/>
                </a:solidFill>
                <a:latin typeface="Calibri"/>
              </a:rPr>
              <a:pPr>
                <a:defRPr/>
              </a:pPr>
              <a:t>‹N°›</a:t>
            </a:fld>
            <a:endParaRPr lang="fr-FR" dirty="0">
              <a:solidFill>
                <a:prstClr val="black"/>
              </a:solidFill>
              <a:latin typeface="Calibri"/>
            </a:endParaRPr>
          </a:p>
        </p:txBody>
      </p:sp>
    </p:spTree>
    <p:extLst>
      <p:ext uri="{BB962C8B-B14F-4D97-AF65-F5344CB8AC3E}">
        <p14:creationId xmlns:p14="http://schemas.microsoft.com/office/powerpoint/2010/main" val="4150308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Diapositive de titre">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361858" y="2130425"/>
            <a:ext cx="8420284" cy="1470025"/>
          </a:xfrm>
          <a:prstGeom prst="rect">
            <a:avLst/>
          </a:prstGeom>
        </p:spPr>
        <p:txBody>
          <a:bodyPr/>
          <a:lstStyle>
            <a:lvl1pPr algn="ctr">
              <a:defRPr sz="3800" b="0" baseline="0">
                <a:solidFill>
                  <a:schemeClr val="bg1"/>
                </a:solidFill>
                <a:latin typeface="Tahoma"/>
                <a:cs typeface="Tahoma"/>
              </a:defRPr>
            </a:lvl1pPr>
          </a:lstStyle>
          <a:p>
            <a:r>
              <a:rPr lang="fr-FR" dirty="0"/>
              <a:t>CLIQUEZ ICI ET MODIFIEZ LE TITRE</a:t>
            </a:r>
          </a:p>
        </p:txBody>
      </p:sp>
      <p:sp>
        <p:nvSpPr>
          <p:cNvPr id="3" name="Sous-titre 2"/>
          <p:cNvSpPr>
            <a:spLocks noGrp="1"/>
          </p:cNvSpPr>
          <p:nvPr>
            <p:ph type="subTitle" idx="1" hasCustomPrompt="1"/>
          </p:nvPr>
        </p:nvSpPr>
        <p:spPr>
          <a:xfrm>
            <a:off x="1371600" y="3600450"/>
            <a:ext cx="6400800" cy="846024"/>
          </a:xfrm>
          <a:prstGeom prst="rect">
            <a:avLst/>
          </a:prstGeom>
        </p:spPr>
        <p:txBody>
          <a:bodyPr>
            <a:normAutofit/>
          </a:bodyPr>
          <a:lstStyle>
            <a:lvl1pPr marL="0" indent="0" algn="ctr">
              <a:buNone/>
              <a:defRPr sz="2400" b="0" i="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Cliquez pour modifier </a:t>
            </a:r>
            <a:br>
              <a:rPr lang="fr-FR" dirty="0"/>
            </a:br>
            <a:r>
              <a:rPr lang="fr-FR" dirty="0"/>
              <a:t>le style des sous-titres du masque</a:t>
            </a:r>
          </a:p>
        </p:txBody>
      </p:sp>
    </p:spTree>
    <p:extLst>
      <p:ext uri="{BB962C8B-B14F-4D97-AF65-F5344CB8AC3E}">
        <p14:creationId xmlns:p14="http://schemas.microsoft.com/office/powerpoint/2010/main" val="2092954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F74BC8-F38D-9D6E-8D26-1AB0F06F28AE}"/>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a16="http://schemas.microsoft.com/office/drawing/2014/main" id="{37C352CB-9E0C-36C5-333B-490A9D97CD5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D318B2C-759D-E2A4-81B3-7CE2DFEF3CCB}"/>
              </a:ext>
            </a:extLst>
          </p:cNvPr>
          <p:cNvSpPr>
            <a:spLocks noGrp="1"/>
          </p:cNvSpPr>
          <p:nvPr>
            <p:ph type="dt" sz="half" idx="10"/>
          </p:nvPr>
        </p:nvSpPr>
        <p:spPr/>
        <p:txBody>
          <a:bodyPr/>
          <a:lstStyle/>
          <a:p>
            <a:pPr>
              <a:defRPr/>
            </a:pPr>
            <a:endParaRPr lang="fr-BE">
              <a:solidFill>
                <a:prstClr val="black">
                  <a:tint val="75000"/>
                </a:prstClr>
              </a:solidFill>
            </a:endParaRPr>
          </a:p>
        </p:txBody>
      </p:sp>
      <p:sp>
        <p:nvSpPr>
          <p:cNvPr id="5" name="Espace réservé du pied de page 4">
            <a:extLst>
              <a:ext uri="{FF2B5EF4-FFF2-40B4-BE49-F238E27FC236}">
                <a16:creationId xmlns:a16="http://schemas.microsoft.com/office/drawing/2014/main" id="{41C99D4F-0AEE-8FF7-9CAA-79053C7168A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264660F-54B8-15DD-05D1-01E29FEB18AB}"/>
              </a:ext>
            </a:extLst>
          </p:cNvPr>
          <p:cNvSpPr>
            <a:spLocks noGrp="1"/>
          </p:cNvSpPr>
          <p:nvPr>
            <p:ph type="sldNum" sz="quarter" idx="12"/>
          </p:nvPr>
        </p:nvSpPr>
        <p:spPr/>
        <p:txBody>
          <a:bodyPr/>
          <a:lstStyle/>
          <a:p>
            <a:fld id="{A1EDA76C-8D57-C74E-A4DA-159E45C1A134}" type="slidenum">
              <a:rPr lang="fr-FR" smtClean="0"/>
              <a:t>‹N°›</a:t>
            </a:fld>
            <a:endParaRPr lang="fr-FR"/>
          </a:p>
        </p:txBody>
      </p:sp>
    </p:spTree>
    <p:extLst>
      <p:ext uri="{BB962C8B-B14F-4D97-AF65-F5344CB8AC3E}">
        <p14:creationId xmlns:p14="http://schemas.microsoft.com/office/powerpoint/2010/main" val="226444439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979549-2C9A-D597-AFCA-2192540422A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6053155-EA42-F302-9E81-DBF2D4168B9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A72FD5F-0891-163F-5410-ED2773466C96}"/>
              </a:ext>
            </a:extLst>
          </p:cNvPr>
          <p:cNvSpPr>
            <a:spLocks noGrp="1"/>
          </p:cNvSpPr>
          <p:nvPr>
            <p:ph type="dt" sz="half" idx="10"/>
          </p:nvPr>
        </p:nvSpPr>
        <p:spPr/>
        <p:txBody>
          <a:bodyPr/>
          <a:lstStyle/>
          <a:p>
            <a:pPr>
              <a:defRPr/>
            </a:pPr>
            <a:endParaRPr lang="fr-BE">
              <a:solidFill>
                <a:prstClr val="black">
                  <a:tint val="75000"/>
                </a:prstClr>
              </a:solidFill>
            </a:endParaRPr>
          </a:p>
        </p:txBody>
      </p:sp>
      <p:sp>
        <p:nvSpPr>
          <p:cNvPr id="5" name="Espace réservé du pied de page 4">
            <a:extLst>
              <a:ext uri="{FF2B5EF4-FFF2-40B4-BE49-F238E27FC236}">
                <a16:creationId xmlns:a16="http://schemas.microsoft.com/office/drawing/2014/main" id="{B60DFD90-774D-E617-A5F3-D9F416B8133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9018E17-2127-7C96-49D0-05CC9CA7811D}"/>
              </a:ext>
            </a:extLst>
          </p:cNvPr>
          <p:cNvSpPr>
            <a:spLocks noGrp="1"/>
          </p:cNvSpPr>
          <p:nvPr>
            <p:ph type="sldNum" sz="quarter" idx="12"/>
          </p:nvPr>
        </p:nvSpPr>
        <p:spPr/>
        <p:txBody>
          <a:bodyPr/>
          <a:lstStyle/>
          <a:p>
            <a:pPr>
              <a:defRPr/>
            </a:pPr>
            <a:fld id="{B373610E-9AAA-354F-AF2D-03B6E6D1FB48}" type="slidenum">
              <a:rPr lang="fr-FR" smtClean="0">
                <a:solidFill>
                  <a:prstClr val="black"/>
                </a:solidFill>
                <a:latin typeface="Calibri"/>
              </a:rPr>
              <a:pPr>
                <a:defRPr/>
              </a:pPr>
              <a:t>‹N°›</a:t>
            </a:fld>
            <a:endParaRPr lang="fr-FR" dirty="0">
              <a:solidFill>
                <a:prstClr val="black"/>
              </a:solidFill>
              <a:latin typeface="Calibri"/>
            </a:endParaRPr>
          </a:p>
        </p:txBody>
      </p:sp>
    </p:spTree>
    <p:extLst>
      <p:ext uri="{BB962C8B-B14F-4D97-AF65-F5344CB8AC3E}">
        <p14:creationId xmlns:p14="http://schemas.microsoft.com/office/powerpoint/2010/main" val="250703812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63D332-C2CE-38BB-0A91-E970B06E7824}"/>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a:extLst>
              <a:ext uri="{FF2B5EF4-FFF2-40B4-BE49-F238E27FC236}">
                <a16:creationId xmlns:a16="http://schemas.microsoft.com/office/drawing/2014/main" id="{CB258DD7-BCAA-437D-03FC-788D51A47D1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DB5BAEE1-A62D-3B4F-E320-F84397935A88}"/>
              </a:ext>
            </a:extLst>
          </p:cNvPr>
          <p:cNvSpPr>
            <a:spLocks noGrp="1"/>
          </p:cNvSpPr>
          <p:nvPr>
            <p:ph type="dt" sz="half" idx="10"/>
          </p:nvPr>
        </p:nvSpPr>
        <p:spPr/>
        <p:txBody>
          <a:bodyPr/>
          <a:lstStyle/>
          <a:p>
            <a:fld id="{4D717F99-035C-6547-A529-430B927B20A8}" type="datetimeFigureOut">
              <a:rPr lang="fr-FR" smtClean="0"/>
              <a:t>12/09/2022</a:t>
            </a:fld>
            <a:endParaRPr lang="fr-FR"/>
          </a:p>
        </p:txBody>
      </p:sp>
      <p:sp>
        <p:nvSpPr>
          <p:cNvPr id="5" name="Espace réservé du pied de page 4">
            <a:extLst>
              <a:ext uri="{FF2B5EF4-FFF2-40B4-BE49-F238E27FC236}">
                <a16:creationId xmlns:a16="http://schemas.microsoft.com/office/drawing/2014/main" id="{D57A746A-4B46-270A-70F1-5396BBA22A0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FAB97AA-A7FE-2A81-BA58-35CEE9396D34}"/>
              </a:ext>
            </a:extLst>
          </p:cNvPr>
          <p:cNvSpPr>
            <a:spLocks noGrp="1"/>
          </p:cNvSpPr>
          <p:nvPr>
            <p:ph type="sldNum" sz="quarter" idx="12"/>
          </p:nvPr>
        </p:nvSpPr>
        <p:spPr/>
        <p:txBody>
          <a:bodyPr/>
          <a:lstStyle/>
          <a:p>
            <a:fld id="{8C6D7E4B-FABA-0B4B-91C8-80C142B0E8B1}" type="slidenum">
              <a:rPr lang="fr-FR" smtClean="0"/>
              <a:t>‹N°›</a:t>
            </a:fld>
            <a:endParaRPr lang="fr-FR"/>
          </a:p>
        </p:txBody>
      </p:sp>
    </p:spTree>
    <p:extLst>
      <p:ext uri="{BB962C8B-B14F-4D97-AF65-F5344CB8AC3E}">
        <p14:creationId xmlns:p14="http://schemas.microsoft.com/office/powerpoint/2010/main" val="252765609"/>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1A40EB-9BEB-026D-88ED-576927A785A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9362075-CFFD-3F2E-CB9C-73A70BF145D7}"/>
              </a:ext>
            </a:extLst>
          </p:cNvPr>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54074CCA-FDF7-394B-FA9A-3F492E258635}"/>
              </a:ext>
            </a:extLst>
          </p:cNvPr>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F043C65-5B48-77AE-51D4-B20571EDBE9B}"/>
              </a:ext>
            </a:extLst>
          </p:cNvPr>
          <p:cNvSpPr>
            <a:spLocks noGrp="1"/>
          </p:cNvSpPr>
          <p:nvPr>
            <p:ph type="dt" sz="half" idx="10"/>
          </p:nvPr>
        </p:nvSpPr>
        <p:spPr/>
        <p:txBody>
          <a:bodyPr/>
          <a:lstStyle/>
          <a:p>
            <a:pPr>
              <a:defRPr/>
            </a:pPr>
            <a:endParaRPr lang="fr-BE">
              <a:solidFill>
                <a:prstClr val="black">
                  <a:tint val="75000"/>
                </a:prstClr>
              </a:solidFill>
            </a:endParaRPr>
          </a:p>
        </p:txBody>
      </p:sp>
      <p:sp>
        <p:nvSpPr>
          <p:cNvPr id="6" name="Espace réservé du pied de page 5">
            <a:extLst>
              <a:ext uri="{FF2B5EF4-FFF2-40B4-BE49-F238E27FC236}">
                <a16:creationId xmlns:a16="http://schemas.microsoft.com/office/drawing/2014/main" id="{BBE28DAC-BF6E-3680-65CB-90EFAA5A574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F9EF7A2-656F-66C6-F514-E0BBC92E64CE}"/>
              </a:ext>
            </a:extLst>
          </p:cNvPr>
          <p:cNvSpPr>
            <a:spLocks noGrp="1"/>
          </p:cNvSpPr>
          <p:nvPr>
            <p:ph type="sldNum" sz="quarter" idx="12"/>
          </p:nvPr>
        </p:nvSpPr>
        <p:spPr/>
        <p:txBody>
          <a:bodyPr/>
          <a:lstStyle/>
          <a:p>
            <a:pPr>
              <a:defRPr/>
            </a:pPr>
            <a:fld id="{09726AAB-9D00-4F1D-8EB4-3F76203A39C9}" type="slidenum">
              <a:rPr lang="fr-BE" smtClean="0">
                <a:solidFill>
                  <a:prstClr val="black">
                    <a:tint val="75000"/>
                  </a:prstClr>
                </a:solidFill>
              </a:rPr>
              <a:pPr>
                <a:defRPr/>
              </a:pPr>
              <a:t>‹N°›</a:t>
            </a:fld>
            <a:endParaRPr lang="fr-BE">
              <a:solidFill>
                <a:prstClr val="black">
                  <a:tint val="75000"/>
                </a:prstClr>
              </a:solidFill>
            </a:endParaRPr>
          </a:p>
        </p:txBody>
      </p:sp>
    </p:spTree>
    <p:extLst>
      <p:ext uri="{BB962C8B-B14F-4D97-AF65-F5344CB8AC3E}">
        <p14:creationId xmlns:p14="http://schemas.microsoft.com/office/powerpoint/2010/main" val="18858447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noFill/>
          <a:ln w="101600">
            <a:solidFill>
              <a:srgbClr val="E646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fr-FR">
              <a:solidFill>
                <a:prstClr val="white"/>
              </a:solidFill>
              <a:latin typeface="Calibri"/>
            </a:endParaRPr>
          </a:p>
        </p:txBody>
      </p:sp>
    </p:spTree>
    <p:extLst>
      <p:ext uri="{BB962C8B-B14F-4D97-AF65-F5344CB8AC3E}">
        <p14:creationId xmlns:p14="http://schemas.microsoft.com/office/powerpoint/2010/main" val="28110793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9ECE986-B7DE-D760-4BE4-BC98A8A516B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E1DA8BCF-7BB8-D4C2-6D2C-87B7B0D23CE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2A37CBD-CF37-4429-F9C4-B1FE5F6A4EF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D717F99-035C-6547-A529-430B927B20A8}" type="datetimeFigureOut">
              <a:rPr lang="fr-FR" smtClean="0"/>
              <a:t>12/09/2022</a:t>
            </a:fld>
            <a:endParaRPr lang="fr-FR"/>
          </a:p>
        </p:txBody>
      </p:sp>
      <p:sp>
        <p:nvSpPr>
          <p:cNvPr id="5" name="Espace réservé du pied de page 4">
            <a:extLst>
              <a:ext uri="{FF2B5EF4-FFF2-40B4-BE49-F238E27FC236}">
                <a16:creationId xmlns:a16="http://schemas.microsoft.com/office/drawing/2014/main" id="{ECC09AC4-73D1-7FD2-F004-A872BBB225E5}"/>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4A29B22D-831F-8B6C-6B60-2377E8ACF7E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C6D7E4B-FABA-0B4B-91C8-80C142B0E8B1}" type="slidenum">
              <a:rPr lang="fr-FR" smtClean="0"/>
              <a:t>‹N°›</a:t>
            </a:fld>
            <a:endParaRPr lang="fr-FR"/>
          </a:p>
        </p:txBody>
      </p:sp>
    </p:spTree>
    <p:extLst>
      <p:ext uri="{BB962C8B-B14F-4D97-AF65-F5344CB8AC3E}">
        <p14:creationId xmlns:p14="http://schemas.microsoft.com/office/powerpoint/2010/main" val="2351470073"/>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re 1">
            <a:extLst>
              <a:ext uri="{FF2B5EF4-FFF2-40B4-BE49-F238E27FC236}">
                <a16:creationId xmlns:a16="http://schemas.microsoft.com/office/drawing/2014/main" id="{3C90FEF1-C94A-8141-8C22-2976F9589E04}"/>
              </a:ext>
            </a:extLst>
          </p:cNvPr>
          <p:cNvSpPr>
            <a:spLocks noGrp="1"/>
          </p:cNvSpPr>
          <p:nvPr>
            <p:ph type="title"/>
          </p:nvPr>
        </p:nvSpPr>
        <p:spPr>
          <a:xfrm>
            <a:off x="88901" y="212047"/>
            <a:ext cx="8877299" cy="577573"/>
          </a:xfrm>
          <a:solidFill>
            <a:schemeClr val="bg1"/>
          </a:solidFill>
        </p:spPr>
        <p:txBody>
          <a:bodyPr>
            <a:normAutofit fontScale="90000"/>
          </a:bodyPr>
          <a:lstStyle/>
          <a:p>
            <a:r>
              <a:rPr lang="fr-FR" sz="1800" dirty="0">
                <a:solidFill>
                  <a:srgbClr val="B022B3"/>
                </a:solidFill>
                <a:latin typeface="Chalkduster" panose="03050602040202020205" pitchFamily="66" charset="77"/>
                <a:ea typeface="+mn-ea"/>
              </a:rPr>
              <a:t>Conditions générales de vente</a:t>
            </a:r>
            <a:br>
              <a:rPr lang="fr-FR" sz="1800" dirty="0">
                <a:solidFill>
                  <a:srgbClr val="B022B3"/>
                </a:solidFill>
                <a:latin typeface="Chalkduster" panose="03050602040202020205" pitchFamily="66" charset="77"/>
                <a:ea typeface="+mn-ea"/>
              </a:rPr>
            </a:br>
            <a:endParaRPr lang="fr-FR" sz="1800" dirty="0">
              <a:solidFill>
                <a:srgbClr val="B022B3"/>
              </a:solidFill>
              <a:latin typeface="Chalkduster" panose="03050602040202020205" pitchFamily="66" charset="77"/>
              <a:ea typeface="+mn-ea"/>
            </a:endParaRPr>
          </a:p>
        </p:txBody>
      </p:sp>
      <p:sp>
        <p:nvSpPr>
          <p:cNvPr id="10" name="Espace réservé du pied de page 9">
            <a:extLst>
              <a:ext uri="{FF2B5EF4-FFF2-40B4-BE49-F238E27FC236}">
                <a16:creationId xmlns:a16="http://schemas.microsoft.com/office/drawing/2014/main" id="{35C3DED0-9E53-0D41-8C0C-BA4E5A85E532}"/>
              </a:ext>
            </a:extLst>
          </p:cNvPr>
          <p:cNvSpPr>
            <a:spLocks noGrp="1"/>
          </p:cNvSpPr>
          <p:nvPr>
            <p:ph type="ftr" sz="quarter" idx="11"/>
          </p:nvPr>
        </p:nvSpPr>
        <p:spPr>
          <a:xfrm>
            <a:off x="0" y="6645275"/>
            <a:ext cx="2133600" cy="244475"/>
          </a:xfrm>
          <a:prstGeom prst="rect">
            <a:avLst/>
          </a:prstGeom>
        </p:spPr>
        <p:txBody>
          <a:bodyPr/>
          <a:lstStyle/>
          <a:p>
            <a:pPr>
              <a:defRPr/>
            </a:pPr>
            <a:r>
              <a:rPr lang="fr-FR" sz="800" dirty="0">
                <a:solidFill>
                  <a:prstClr val="black"/>
                </a:solidFill>
                <a:latin typeface="Calibri"/>
              </a:rPr>
              <a:t>RÉVEL – Version 2022</a:t>
            </a:r>
          </a:p>
        </p:txBody>
      </p:sp>
      <p:sp>
        <p:nvSpPr>
          <p:cNvPr id="4" name="Rectangle 3"/>
          <p:cNvSpPr/>
          <p:nvPr/>
        </p:nvSpPr>
        <p:spPr>
          <a:xfrm>
            <a:off x="114301" y="1136775"/>
            <a:ext cx="4127499" cy="6093976"/>
          </a:xfrm>
          <a:prstGeom prst="rect">
            <a:avLst/>
          </a:prstGeom>
        </p:spPr>
        <p:txBody>
          <a:bodyPr wrap="square">
            <a:spAutoFit/>
          </a:bodyPr>
          <a:lstStyle/>
          <a:p>
            <a:pPr marL="228600" indent="-228600">
              <a:buFont typeface="+mj-lt"/>
              <a:buAutoNum type="arabicPeriod"/>
            </a:pPr>
            <a:r>
              <a:rPr lang="fr-FR" sz="1000" b="1" dirty="0">
                <a:solidFill>
                  <a:prstClr val="black"/>
                </a:solidFill>
                <a:latin typeface="Corbel" panose="020B0503020204020204" pitchFamily="34" charset="0"/>
              </a:rPr>
              <a:t>Objet et champ d’application :</a:t>
            </a:r>
          </a:p>
          <a:p>
            <a:r>
              <a:rPr lang="fr-FR" sz="1000" dirty="0">
                <a:solidFill>
                  <a:prstClr val="black"/>
                </a:solidFill>
                <a:latin typeface="Corbel" panose="020B0503020204020204" pitchFamily="34" charset="0"/>
              </a:rPr>
              <a:t>Les présentes conditions générales de vente (CGV) ont pour objet de définir les conditions applicables à la vente de formations (par RÉVEL organisme de formation déclaré auprès de la préfecture D’OCCITANIE– N° 80963109600041 ) à son client bénéficiaire.</a:t>
            </a:r>
            <a:br>
              <a:rPr lang="fr-FR" sz="1000" dirty="0">
                <a:solidFill>
                  <a:prstClr val="black"/>
                </a:solidFill>
                <a:latin typeface="Corbel" panose="020B0503020204020204" pitchFamily="34" charset="0"/>
              </a:rPr>
            </a:br>
            <a:r>
              <a:rPr lang="fr-FR" sz="1000" dirty="0">
                <a:solidFill>
                  <a:prstClr val="black"/>
                </a:solidFill>
                <a:latin typeface="Corbel" panose="020B0503020204020204" pitchFamily="34" charset="0"/>
              </a:rPr>
              <a:t>RÉVEL réalise ses formations, sur mesure et en réponse aux besoins de son client. La formation est réalisée en formation présentiel et/ou </a:t>
            </a:r>
            <a:r>
              <a:rPr lang="fr-FR" sz="1000" dirty="0" err="1">
                <a:solidFill>
                  <a:prstClr val="black"/>
                </a:solidFill>
                <a:latin typeface="Corbel" panose="020B0503020204020204" pitchFamily="34" charset="0"/>
              </a:rPr>
              <a:t>distanciel</a:t>
            </a:r>
            <a:r>
              <a:rPr lang="fr-FR" sz="1000" dirty="0">
                <a:solidFill>
                  <a:prstClr val="black"/>
                </a:solidFill>
                <a:latin typeface="Corbel" panose="020B0503020204020204" pitchFamily="34" charset="0"/>
              </a:rPr>
              <a:t>. En présentiel, la formation est réalisée dans les locaux du Client ou dans des locaux d’un tiers, choisis par le client. </a:t>
            </a:r>
          </a:p>
          <a:p>
            <a:r>
              <a:rPr lang="fr-FR" sz="1000" dirty="0">
                <a:solidFill>
                  <a:prstClr val="black"/>
                </a:solidFill>
                <a:latin typeface="Corbel" panose="020B0503020204020204" pitchFamily="34" charset="0"/>
              </a:rPr>
              <a:t>Si le client de RÉVEL revend sa prestation à ses propres clients, les CGV s’appliquent de la même manière avec son client.</a:t>
            </a:r>
          </a:p>
          <a:p>
            <a:r>
              <a:rPr lang="fr-FR" sz="1000" dirty="0">
                <a:solidFill>
                  <a:prstClr val="black"/>
                </a:solidFill>
                <a:latin typeface="Corbel" panose="020B0503020204020204" pitchFamily="34" charset="0"/>
              </a:rPr>
              <a:t>Toute convention de formation signée par les parties vaut pour contrat et implique l’acceptation sans réserve par le Client et son adhésion pleine et entière aux présentes Conditions Générales. Celles-ci prévalent sur tout autre document du Client, et notamment sur toutes conditions générales d’achat.</a:t>
            </a:r>
            <a:br>
              <a:rPr lang="fr-FR" sz="1000" dirty="0">
                <a:solidFill>
                  <a:prstClr val="black"/>
                </a:solidFill>
                <a:latin typeface="Corbel" panose="020B0503020204020204" pitchFamily="34" charset="0"/>
              </a:rPr>
            </a:br>
            <a:r>
              <a:rPr lang="fr-FR" sz="1000" dirty="0">
                <a:solidFill>
                  <a:prstClr val="black"/>
                </a:solidFill>
                <a:latin typeface="Corbel" panose="020B0503020204020204" pitchFamily="34" charset="0"/>
              </a:rPr>
              <a:t>Aucune dérogation aux présentes Conditions Générales n’est opposable à RÉVEL si elle n’a pas été́ expressément acceptée par écrit par celle-ci</a:t>
            </a:r>
            <a:r>
              <a:rPr lang="fr-FR" sz="1000" b="1" dirty="0">
                <a:solidFill>
                  <a:prstClr val="black"/>
                </a:solidFill>
                <a:latin typeface="Corbel" panose="020B0503020204020204" pitchFamily="34" charset="0"/>
              </a:rPr>
              <a:t>. </a:t>
            </a:r>
          </a:p>
          <a:p>
            <a:endParaRPr lang="fr-FR" sz="1000" b="1" dirty="0">
              <a:solidFill>
                <a:prstClr val="black"/>
              </a:solidFill>
              <a:latin typeface="Corbel" panose="020B0503020204020204" pitchFamily="34" charset="0"/>
            </a:endParaRPr>
          </a:p>
          <a:p>
            <a:pPr marL="228600" indent="-228600">
              <a:buFont typeface="+mj-lt"/>
              <a:buAutoNum type="arabicPeriod" startAt="2"/>
            </a:pPr>
            <a:r>
              <a:rPr lang="fr-FR" sz="1000" b="1" dirty="0">
                <a:solidFill>
                  <a:prstClr val="black"/>
                </a:solidFill>
                <a:latin typeface="Corbel" panose="020B0503020204020204" pitchFamily="34" charset="0"/>
              </a:rPr>
              <a:t>Documents contractuels :</a:t>
            </a:r>
          </a:p>
          <a:p>
            <a:r>
              <a:rPr lang="fr-FR" sz="1000" b="1" i="1" dirty="0">
                <a:solidFill>
                  <a:prstClr val="black"/>
                </a:solidFill>
                <a:latin typeface="Corbel" panose="020B0503020204020204" pitchFamily="34" charset="0"/>
              </a:rPr>
              <a:t>La proposition commerciale </a:t>
            </a:r>
            <a:r>
              <a:rPr lang="fr-FR" sz="1000" dirty="0">
                <a:solidFill>
                  <a:prstClr val="black"/>
                </a:solidFill>
                <a:latin typeface="Corbel" panose="020B0503020204020204" pitchFamily="34" charset="0"/>
              </a:rPr>
              <a:t>envoyée au client sert de base à la validation du cahier des charges du client - validité de la proposition : 30 jours à compter de la réception.</a:t>
            </a:r>
          </a:p>
          <a:p>
            <a:r>
              <a:rPr lang="fr-FR" sz="1000" b="1" i="1" dirty="0">
                <a:solidFill>
                  <a:prstClr val="black"/>
                </a:solidFill>
                <a:latin typeface="Corbel" panose="020B0503020204020204" pitchFamily="34" charset="0"/>
              </a:rPr>
              <a:t>La fiche programme</a:t>
            </a:r>
            <a:r>
              <a:rPr lang="fr-FR" sz="1000" dirty="0">
                <a:solidFill>
                  <a:prstClr val="black"/>
                </a:solidFill>
                <a:latin typeface="Corbel" panose="020B0503020204020204" pitchFamily="34" charset="0"/>
              </a:rPr>
              <a:t>, en version projet dans la proposition, elle précise l’intitulé de la formation, sa nature, sa durée, ses effectifs, les modalités de son déroulement et la sanction de la formation ainsi que son prix HT.</a:t>
            </a:r>
          </a:p>
          <a:p>
            <a:r>
              <a:rPr lang="fr-FR" sz="1000" b="1" i="1" dirty="0">
                <a:solidFill>
                  <a:prstClr val="black"/>
                </a:solidFill>
                <a:latin typeface="Corbel" panose="020B0503020204020204" pitchFamily="34" charset="0"/>
              </a:rPr>
              <a:t>La convention de formation </a:t>
            </a:r>
            <a:r>
              <a:rPr lang="fr-FR" sz="1000" dirty="0">
                <a:solidFill>
                  <a:prstClr val="black"/>
                </a:solidFill>
                <a:latin typeface="Corbel" panose="020B0503020204020204" pitchFamily="34" charset="0"/>
              </a:rPr>
              <a:t>est expressément formulée par écrit sur support papier, email, signée et renvoyée sous les 15jours après validation de la proposition. Elle est ferme et définitive et emporte l’</a:t>
            </a:r>
            <a:r>
              <a:rPr lang="fr-FR" sz="1000" dirty="0" err="1">
                <a:solidFill>
                  <a:prstClr val="black"/>
                </a:solidFill>
                <a:latin typeface="Corbel" panose="020B0503020204020204" pitchFamily="34" charset="0"/>
              </a:rPr>
              <a:t>adhésion</a:t>
            </a:r>
            <a:r>
              <a:rPr lang="fr-FR" sz="1000" dirty="0">
                <a:solidFill>
                  <a:prstClr val="black"/>
                </a:solidFill>
                <a:latin typeface="Corbel" panose="020B0503020204020204" pitchFamily="34" charset="0"/>
              </a:rPr>
              <a:t> pleine et entière du Client aux présentes CGV. Le Client s'engage alors à être présent aux dates, lieux et heures prévus.</a:t>
            </a:r>
          </a:p>
          <a:p>
            <a:r>
              <a:rPr lang="fr-FR" sz="1000" dirty="0">
                <a:solidFill>
                  <a:prstClr val="black"/>
                </a:solidFill>
                <a:latin typeface="Corbel" panose="020B0503020204020204" pitchFamily="34" charset="0"/>
              </a:rPr>
              <a:t>La convention de formation est établie selon les dispositions légales et règlementaires en vigueur et plus précisément suivant les articles L6353-1 et L6353-2 du Code du travail. </a:t>
            </a:r>
            <a:endParaRPr lang="fr-FR" sz="1000" b="1" dirty="0">
              <a:solidFill>
                <a:prstClr val="black"/>
              </a:solidFill>
              <a:latin typeface="Corbel" panose="020B0503020204020204" pitchFamily="34" charset="0"/>
            </a:endParaRPr>
          </a:p>
          <a:p>
            <a:r>
              <a:rPr lang="fr-FR" sz="1000" b="1" dirty="0">
                <a:solidFill>
                  <a:prstClr val="black"/>
                </a:solidFill>
                <a:latin typeface="Corbel" panose="020B0503020204020204" pitchFamily="34" charset="0"/>
              </a:rPr>
              <a:t>  </a:t>
            </a:r>
            <a:r>
              <a:rPr lang="fr-FR" sz="1000" dirty="0">
                <a:solidFill>
                  <a:prstClr val="black"/>
                </a:solidFill>
                <a:latin typeface="Corbel" panose="020B0503020204020204" pitchFamily="34" charset="0"/>
                <a:cs typeface="Lato Black"/>
              </a:rPr>
              <a:t> </a:t>
            </a:r>
            <a:br>
              <a:rPr lang="fr-FR" sz="1000" dirty="0">
                <a:solidFill>
                  <a:prstClr val="black"/>
                </a:solidFill>
                <a:latin typeface="Corbel" panose="020B0503020204020204" pitchFamily="34" charset="0"/>
                <a:cs typeface="Lato Light"/>
              </a:rPr>
            </a:br>
            <a:endParaRPr lang="fr-FR" sz="1000" dirty="0">
              <a:solidFill>
                <a:prstClr val="black"/>
              </a:solidFill>
              <a:latin typeface="Corbel" panose="020B0503020204020204" pitchFamily="34" charset="0"/>
              <a:cs typeface="Lato Light"/>
            </a:endParaRPr>
          </a:p>
          <a:p>
            <a:pPr algn="just"/>
            <a:br>
              <a:rPr lang="fr-FR" sz="1000" dirty="0">
                <a:solidFill>
                  <a:prstClr val="black"/>
                </a:solidFill>
                <a:latin typeface="Corbel" panose="020B0503020204020204" pitchFamily="34" charset="0"/>
                <a:cs typeface="Lato Light"/>
              </a:rPr>
            </a:br>
            <a:endParaRPr lang="fr-FR" sz="1000" dirty="0">
              <a:solidFill>
                <a:prstClr val="black"/>
              </a:solidFill>
              <a:latin typeface="Corbel" panose="020B0503020204020204" pitchFamily="34" charset="0"/>
              <a:cs typeface="Lato Light"/>
            </a:endParaRPr>
          </a:p>
          <a:p>
            <a:pPr algn="just"/>
            <a:r>
              <a:rPr lang="fr-FR" sz="1000" dirty="0">
                <a:solidFill>
                  <a:prstClr val="black"/>
                </a:solidFill>
                <a:latin typeface="Corbel" panose="020B0503020204020204" pitchFamily="34" charset="0"/>
                <a:cs typeface="Lato Light"/>
              </a:rPr>
              <a:t> </a:t>
            </a:r>
          </a:p>
        </p:txBody>
      </p:sp>
      <p:sp>
        <p:nvSpPr>
          <p:cNvPr id="9" name="Rectangle 8"/>
          <p:cNvSpPr/>
          <p:nvPr/>
        </p:nvSpPr>
        <p:spPr>
          <a:xfrm>
            <a:off x="4267199" y="1136775"/>
            <a:ext cx="4762500" cy="5478423"/>
          </a:xfrm>
          <a:prstGeom prst="rect">
            <a:avLst/>
          </a:prstGeom>
        </p:spPr>
        <p:txBody>
          <a:bodyPr wrap="square">
            <a:spAutoFit/>
          </a:bodyPr>
          <a:lstStyle/>
          <a:p>
            <a:pPr marL="228600" indent="-228600" algn="just">
              <a:buFont typeface="+mj-lt"/>
              <a:buAutoNum type="arabicPeriod" startAt="3"/>
            </a:pPr>
            <a:r>
              <a:rPr lang="fr-FR" sz="1000" b="1" dirty="0">
                <a:solidFill>
                  <a:prstClr val="black"/>
                </a:solidFill>
                <a:latin typeface="Corbel" panose="020B0503020204020204" pitchFamily="34" charset="0"/>
                <a:cs typeface="Lato Black"/>
              </a:rPr>
              <a:t>Confidentialité et propriété intellectuelle :</a:t>
            </a:r>
            <a:r>
              <a:rPr lang="fr-FR" sz="1000" dirty="0">
                <a:solidFill>
                  <a:prstClr val="black"/>
                </a:solidFill>
                <a:latin typeface="Corbel" panose="020B0503020204020204" pitchFamily="34" charset="0"/>
                <a:cs typeface="Lato Black"/>
              </a:rPr>
              <a:t> </a:t>
            </a:r>
          </a:p>
          <a:p>
            <a:pPr algn="just"/>
            <a:r>
              <a:rPr lang="fr-FR" sz="1000" dirty="0">
                <a:solidFill>
                  <a:prstClr val="black"/>
                </a:solidFill>
                <a:latin typeface="Corbel" panose="020B0503020204020204" pitchFamily="34" charset="0"/>
                <a:cs typeface="Lato Light"/>
              </a:rPr>
              <a:t>RÉVEL s’engage à respecter le caractère confidentiel des renseignements écrits ou verbaux que le client aura pu lui transmettre dans le cadre de ses prestations de formation.</a:t>
            </a:r>
          </a:p>
          <a:p>
            <a:pPr algn="just"/>
            <a:r>
              <a:rPr lang="fr-FR" sz="1000" dirty="0">
                <a:solidFill>
                  <a:prstClr val="black"/>
                </a:solidFill>
                <a:latin typeface="Corbel" panose="020B0503020204020204" pitchFamily="34" charset="0"/>
                <a:cs typeface="Lato Light"/>
              </a:rPr>
              <a:t>Les supports papiers ou </a:t>
            </a:r>
            <a:r>
              <a:rPr lang="fr-FR" sz="1000" dirty="0" err="1">
                <a:solidFill>
                  <a:prstClr val="black"/>
                </a:solidFill>
                <a:latin typeface="Corbel" panose="020B0503020204020204" pitchFamily="34" charset="0"/>
                <a:cs typeface="Lato Light"/>
              </a:rPr>
              <a:t>numériques</a:t>
            </a:r>
            <a:r>
              <a:rPr lang="fr-FR" sz="1000" dirty="0">
                <a:solidFill>
                  <a:prstClr val="black"/>
                </a:solidFill>
                <a:latin typeface="Corbel" panose="020B0503020204020204" pitchFamily="34" charset="0"/>
                <a:cs typeface="Lato Light"/>
              </a:rPr>
              <a:t> remis lors de la formation ou accessibles en ligne dans le cadre de la formation sont la </a:t>
            </a:r>
            <a:r>
              <a:rPr lang="fr-FR" sz="1000" dirty="0" err="1">
                <a:solidFill>
                  <a:prstClr val="black"/>
                </a:solidFill>
                <a:latin typeface="Corbel" panose="020B0503020204020204" pitchFamily="34" charset="0"/>
                <a:cs typeface="Lato Light"/>
              </a:rPr>
              <a:t>propriéte</a:t>
            </a:r>
            <a:r>
              <a:rPr lang="fr-FR" sz="1000" dirty="0">
                <a:solidFill>
                  <a:prstClr val="black"/>
                </a:solidFill>
                <a:latin typeface="Corbel" panose="020B0503020204020204" pitchFamily="34" charset="0"/>
                <a:cs typeface="Lato Light"/>
              </a:rPr>
              <a:t>́ de l’Organisme de formation.</a:t>
            </a:r>
          </a:p>
          <a:p>
            <a:pPr algn="just"/>
            <a:r>
              <a:rPr lang="fr-FR" sz="1000" dirty="0">
                <a:solidFill>
                  <a:prstClr val="black"/>
                </a:solidFill>
                <a:latin typeface="Corbel" panose="020B0503020204020204" pitchFamily="34" charset="0"/>
                <a:cs typeface="Lato Light"/>
              </a:rPr>
              <a:t>Ils ne peuvent </a:t>
            </a:r>
            <a:r>
              <a:rPr lang="fr-FR" sz="1000" dirty="0" err="1">
                <a:solidFill>
                  <a:prstClr val="black"/>
                </a:solidFill>
                <a:latin typeface="Corbel" panose="020B0503020204020204" pitchFamily="34" charset="0"/>
                <a:cs typeface="Lato Light"/>
              </a:rPr>
              <a:t>être</a:t>
            </a:r>
            <a:r>
              <a:rPr lang="fr-FR" sz="1000" dirty="0">
                <a:solidFill>
                  <a:prstClr val="black"/>
                </a:solidFill>
                <a:latin typeface="Corbel" panose="020B0503020204020204" pitchFamily="34" charset="0"/>
                <a:cs typeface="Lato Light"/>
              </a:rPr>
              <a:t> reproduits partiellement ou totalement sans l'accord de RÉVEL</a:t>
            </a:r>
          </a:p>
          <a:p>
            <a:r>
              <a:rPr lang="fr-FR" sz="1000" dirty="0">
                <a:solidFill>
                  <a:prstClr val="black"/>
                </a:solidFill>
                <a:latin typeface="Corbel" panose="020B0503020204020204" pitchFamily="34" charset="0"/>
                <a:cs typeface="Lato Light"/>
              </a:rPr>
              <a:t>Le Client s'engage </a:t>
            </a:r>
            <a:r>
              <a:rPr lang="fr-FR" sz="1000" dirty="0" err="1">
                <a:solidFill>
                  <a:prstClr val="black"/>
                </a:solidFill>
                <a:latin typeface="Corbel" panose="020B0503020204020204" pitchFamily="34" charset="0"/>
                <a:cs typeface="Lato Light"/>
              </a:rPr>
              <a:t>également</a:t>
            </a:r>
            <a:r>
              <a:rPr lang="fr-FR" sz="1000" dirty="0">
                <a:solidFill>
                  <a:prstClr val="black"/>
                </a:solidFill>
                <a:latin typeface="Corbel" panose="020B0503020204020204" pitchFamily="34" charset="0"/>
                <a:cs typeface="Lato Light"/>
              </a:rPr>
              <a:t> à ne pas faire directement ou indirectement de la concurrence à l’Organisme de formation en cédant ou en communiquant ces documents. Le client ne peut les diffuser à des membres de son personnel, non participants aux formations de RÉVEL.</a:t>
            </a:r>
          </a:p>
          <a:p>
            <a:pPr algn="just"/>
            <a:endParaRPr lang="fr-FR" sz="1000" dirty="0">
              <a:solidFill>
                <a:prstClr val="black"/>
              </a:solidFill>
              <a:latin typeface="Corbel" panose="020B0503020204020204" pitchFamily="34" charset="0"/>
              <a:cs typeface="Lato Black"/>
            </a:endParaRPr>
          </a:p>
          <a:p>
            <a:pPr marL="228600" indent="-228600" algn="just">
              <a:buFont typeface="+mj-lt"/>
              <a:buAutoNum type="arabicPeriod" startAt="4"/>
            </a:pPr>
            <a:r>
              <a:rPr lang="fr-FR" sz="1000" b="1" dirty="0">
                <a:solidFill>
                  <a:prstClr val="black"/>
                </a:solidFill>
                <a:latin typeface="Corbel" panose="020B0503020204020204" pitchFamily="34" charset="0"/>
                <a:cs typeface="Lato Black"/>
              </a:rPr>
              <a:t>Assurances :</a:t>
            </a:r>
            <a:r>
              <a:rPr lang="fr-FR" sz="1000" dirty="0">
                <a:solidFill>
                  <a:prstClr val="black"/>
                </a:solidFill>
                <a:latin typeface="Corbel" panose="020B0503020204020204" pitchFamily="34" charset="0"/>
                <a:cs typeface="Lato Black"/>
              </a:rPr>
              <a:t> </a:t>
            </a:r>
          </a:p>
          <a:p>
            <a:pPr algn="just"/>
            <a:r>
              <a:rPr lang="fr-FR" sz="1000" dirty="0">
                <a:solidFill>
                  <a:prstClr val="black"/>
                </a:solidFill>
                <a:latin typeface="Corbel" panose="020B0503020204020204" pitchFamily="34" charset="0"/>
                <a:cs typeface="Lato Light"/>
              </a:rPr>
              <a:t>RÉVEL n’est pas responsable des objets et effets personnels des stagiaires ni des dommages causés au matériel du client par les participants.</a:t>
            </a:r>
          </a:p>
          <a:p>
            <a:pPr algn="just"/>
            <a:r>
              <a:rPr lang="fr-FR" sz="1000" dirty="0">
                <a:solidFill>
                  <a:prstClr val="black"/>
                </a:solidFill>
                <a:latin typeface="Corbel" panose="020B0503020204020204" pitchFamily="34" charset="0"/>
                <a:cs typeface="Lato Light"/>
              </a:rPr>
              <a:t>RÉVEL déclare être titulaire d’une police d’assurance responsabilité civile professionnelle garantissant toutes les conséquences pouvant résulter directement de ses activités professionnelles.</a:t>
            </a:r>
          </a:p>
          <a:p>
            <a:pPr algn="just"/>
            <a:endParaRPr lang="fr-FR" sz="1000" dirty="0">
              <a:solidFill>
                <a:prstClr val="black"/>
              </a:solidFill>
              <a:latin typeface="Corbel" panose="020B0503020204020204" pitchFamily="34" charset="0"/>
              <a:cs typeface="Lato Light"/>
            </a:endParaRPr>
          </a:p>
          <a:p>
            <a:pPr marL="228600" indent="-228600" algn="just">
              <a:buFont typeface="+mj-lt"/>
              <a:buAutoNum type="arabicPeriod" startAt="5"/>
            </a:pPr>
            <a:r>
              <a:rPr lang="fr-FR" sz="1000" b="1" dirty="0">
                <a:solidFill>
                  <a:prstClr val="black"/>
                </a:solidFill>
                <a:latin typeface="Corbel" panose="020B0503020204020204" pitchFamily="34" charset="0"/>
                <a:cs typeface="Lato Black"/>
              </a:rPr>
              <a:t>Annulation par le client </a:t>
            </a:r>
            <a:r>
              <a:rPr lang="fr-FR" sz="1000" dirty="0">
                <a:solidFill>
                  <a:prstClr val="black"/>
                </a:solidFill>
                <a:latin typeface="Corbel" panose="020B0503020204020204" pitchFamily="34" charset="0"/>
                <a:cs typeface="Lato Black"/>
              </a:rPr>
              <a:t>: </a:t>
            </a:r>
          </a:p>
          <a:p>
            <a:r>
              <a:rPr lang="fr-FR" sz="1000" dirty="0">
                <a:solidFill>
                  <a:prstClr val="black"/>
                </a:solidFill>
                <a:latin typeface="Corbel" panose="020B0503020204020204" pitchFamily="34" charset="0"/>
                <a:cs typeface="Lato Black"/>
              </a:rPr>
              <a:t>Toute annulation d’une formation à l’initiative du Client devra </a:t>
            </a:r>
            <a:r>
              <a:rPr lang="fr-FR" sz="1000" dirty="0" err="1">
                <a:solidFill>
                  <a:prstClr val="black"/>
                </a:solidFill>
                <a:latin typeface="Corbel" panose="020B0503020204020204" pitchFamily="34" charset="0"/>
                <a:cs typeface="Lato Black"/>
              </a:rPr>
              <a:t>être</a:t>
            </a:r>
            <a:r>
              <a:rPr lang="fr-FR" sz="1000" dirty="0">
                <a:solidFill>
                  <a:prstClr val="black"/>
                </a:solidFill>
                <a:latin typeface="Corbel" panose="020B0503020204020204" pitchFamily="34" charset="0"/>
                <a:cs typeface="Lato Black"/>
              </a:rPr>
              <a:t> communiquée par </a:t>
            </a:r>
            <a:r>
              <a:rPr lang="fr-FR" sz="1000" dirty="0" err="1">
                <a:solidFill>
                  <a:prstClr val="black"/>
                </a:solidFill>
                <a:latin typeface="Corbel" panose="020B0503020204020204" pitchFamily="34" charset="0"/>
                <a:cs typeface="Lato Black"/>
              </a:rPr>
              <a:t>écrit</a:t>
            </a:r>
            <a:r>
              <a:rPr lang="fr-FR" sz="1000" dirty="0">
                <a:solidFill>
                  <a:prstClr val="black"/>
                </a:solidFill>
                <a:latin typeface="Corbel" panose="020B0503020204020204" pitchFamily="34" charset="0"/>
                <a:cs typeface="Lato Black"/>
              </a:rPr>
              <a:t>/mail (</a:t>
            </a:r>
            <a:r>
              <a:rPr lang="fr-FR" sz="1000" dirty="0" err="1">
                <a:solidFill>
                  <a:prstClr val="black"/>
                </a:solidFill>
                <a:latin typeface="Corbel" panose="020B0503020204020204" pitchFamily="34" charset="0"/>
                <a:cs typeface="Lato Black"/>
              </a:rPr>
              <a:t>revelformation@gmail.com</a:t>
            </a:r>
            <a:r>
              <a:rPr lang="fr-FR" sz="1000" dirty="0">
                <a:solidFill>
                  <a:prstClr val="black"/>
                </a:solidFill>
                <a:latin typeface="Corbel" panose="020B0503020204020204" pitchFamily="34" charset="0"/>
                <a:cs typeface="Lato Light"/>
              </a:rPr>
              <a:t>) </a:t>
            </a:r>
            <a:r>
              <a:rPr lang="fr-FR" sz="1000" dirty="0">
                <a:solidFill>
                  <a:prstClr val="black"/>
                </a:solidFill>
                <a:latin typeface="Corbel" panose="020B0503020204020204" pitchFamily="34" charset="0"/>
                <a:cs typeface="Lato Black"/>
              </a:rPr>
              <a:t>dans les conditions qui suivent :</a:t>
            </a:r>
          </a:p>
          <a:p>
            <a:pPr marL="171450" indent="-171450">
              <a:buFont typeface="Arial" panose="020B0604020202020204" pitchFamily="34" charset="0"/>
              <a:buChar char="•"/>
            </a:pPr>
            <a:r>
              <a:rPr lang="fr-FR" sz="1000" dirty="0">
                <a:solidFill>
                  <a:prstClr val="black"/>
                </a:solidFill>
                <a:latin typeface="Corbel" panose="020B0503020204020204" pitchFamily="34" charset="0"/>
                <a:cs typeface="Lato Black"/>
              </a:rPr>
              <a:t>Toute formation ou cycle commencé est dû en totalité́, </a:t>
            </a:r>
          </a:p>
          <a:p>
            <a:pPr marL="171450" indent="-171450">
              <a:buFont typeface="Arial" panose="020B0604020202020204" pitchFamily="34" charset="0"/>
              <a:buChar char="•"/>
            </a:pPr>
            <a:r>
              <a:rPr lang="fr-FR" sz="1000" dirty="0">
                <a:solidFill>
                  <a:prstClr val="black"/>
                </a:solidFill>
                <a:latin typeface="Corbel" panose="020B0503020204020204" pitchFamily="34" charset="0"/>
                <a:cs typeface="Lato Light"/>
              </a:rPr>
              <a:t>Annulation à moins de 5 jours de la formation : 100% du coût est dû</a:t>
            </a:r>
          </a:p>
          <a:p>
            <a:pPr marL="171450" indent="-171450">
              <a:buFont typeface="Arial" panose="020B0604020202020204" pitchFamily="34" charset="0"/>
              <a:buChar char="•"/>
            </a:pPr>
            <a:r>
              <a:rPr lang="fr-FR" sz="1000" dirty="0">
                <a:solidFill>
                  <a:prstClr val="black"/>
                </a:solidFill>
                <a:latin typeface="Corbel" panose="020B0503020204020204" pitchFamily="34" charset="0"/>
                <a:cs typeface="Lato Light"/>
              </a:rPr>
              <a:t>Annulation entre 5 à 10 jours : 50% du coût est dû </a:t>
            </a:r>
          </a:p>
          <a:p>
            <a:pPr marL="171450" indent="-171450">
              <a:buFont typeface="Arial" panose="020B0604020202020204" pitchFamily="34" charset="0"/>
              <a:buChar char="•"/>
            </a:pPr>
            <a:r>
              <a:rPr lang="fr-FR" sz="1000" dirty="0">
                <a:solidFill>
                  <a:prstClr val="black"/>
                </a:solidFill>
                <a:latin typeface="Corbel" panose="020B0503020204020204" pitchFamily="34" charset="0"/>
                <a:cs typeface="Lato Light"/>
              </a:rPr>
              <a:t>Toutefois, si l’annulation est motivée par un cas de force majeure le client pourra reporter sa formation sur une date ultérieure sans coût supplémentaire. </a:t>
            </a:r>
          </a:p>
          <a:p>
            <a:pPr marL="171450" indent="-171450">
              <a:buFont typeface="Arial" panose="020B0604020202020204" pitchFamily="34" charset="0"/>
              <a:buChar char="•"/>
            </a:pPr>
            <a:r>
              <a:rPr lang="fr-FR" sz="1000" dirty="0">
                <a:solidFill>
                  <a:prstClr val="black"/>
                </a:solidFill>
                <a:latin typeface="Corbel" panose="020B0503020204020204" pitchFamily="34" charset="0"/>
                <a:cs typeface="Lato Light"/>
              </a:rPr>
              <a:t>Lorsque le report de la formation à une date ultérieure, à la demande du client, n'est pas possible et qu’aucune autre session n’est programmée : 50% du coût est dû.</a:t>
            </a:r>
          </a:p>
          <a:p>
            <a:endParaRPr lang="fr-FR" sz="1000" dirty="0">
              <a:solidFill>
                <a:prstClr val="black"/>
              </a:solidFill>
              <a:latin typeface="Corbel" panose="020B0503020204020204" pitchFamily="34" charset="0"/>
              <a:cs typeface="Lato Light"/>
            </a:endParaRPr>
          </a:p>
          <a:p>
            <a:pPr algn="just"/>
            <a:r>
              <a:rPr lang="fr-FR" sz="1000" dirty="0">
                <a:solidFill>
                  <a:prstClr val="black"/>
                </a:solidFill>
                <a:latin typeface="Corbel" panose="020B0503020204020204" pitchFamily="34" charset="0"/>
                <a:cs typeface="Lato Light"/>
              </a:rPr>
              <a:t>Force majeure est définie selon 3 critères : imprévisible – insurmontable - échappe au contrôle des personnes concernées - Exemple : : conditions météorologiques empêchant les déplacements, décès…</a:t>
            </a:r>
          </a:p>
          <a:p>
            <a:pPr algn="just"/>
            <a:endParaRPr lang="fr-FR" sz="1000" dirty="0">
              <a:solidFill>
                <a:prstClr val="black"/>
              </a:solidFill>
              <a:latin typeface="Corbel" panose="020B0503020204020204" pitchFamily="34" charset="0"/>
              <a:cs typeface="Lato Light"/>
            </a:endParaRPr>
          </a:p>
        </p:txBody>
      </p:sp>
      <p:cxnSp>
        <p:nvCxnSpPr>
          <p:cNvPr id="11" name="Connecteur droit 10"/>
          <p:cNvCxnSpPr>
            <a:cxnSpLocks/>
          </p:cNvCxnSpPr>
          <p:nvPr/>
        </p:nvCxnSpPr>
        <p:spPr>
          <a:xfrm>
            <a:off x="4241800" y="1221617"/>
            <a:ext cx="0" cy="5490268"/>
          </a:xfrm>
          <a:prstGeom prst="line">
            <a:avLst/>
          </a:prstGeom>
          <a:ln>
            <a:solidFill>
              <a:srgbClr val="B022B3"/>
            </a:solidFill>
          </a:ln>
        </p:spPr>
        <p:style>
          <a:lnRef idx="2">
            <a:schemeClr val="accent1"/>
          </a:lnRef>
          <a:fillRef idx="0">
            <a:schemeClr val="accent1"/>
          </a:fillRef>
          <a:effectRef idx="1">
            <a:schemeClr val="accent1"/>
          </a:effectRef>
          <a:fontRef idx="minor">
            <a:schemeClr val="tx1"/>
          </a:fontRef>
        </p:style>
      </p:cxnSp>
      <p:pic>
        <p:nvPicPr>
          <p:cNvPr id="8" name="Image 7" descr="logo sans slogan png.png">
            <a:extLst>
              <a:ext uri="{FF2B5EF4-FFF2-40B4-BE49-F238E27FC236}">
                <a16:creationId xmlns:a16="http://schemas.microsoft.com/office/drawing/2014/main" id="{E1501779-365B-1298-F33E-2DDE3A9CF57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199119" y="154267"/>
            <a:ext cx="830579" cy="669942"/>
          </a:xfrm>
          <a:prstGeom prst="rect">
            <a:avLst/>
          </a:prstGeom>
        </p:spPr>
      </p:pic>
    </p:spTree>
    <p:extLst>
      <p:ext uri="{BB962C8B-B14F-4D97-AF65-F5344CB8AC3E}">
        <p14:creationId xmlns:p14="http://schemas.microsoft.com/office/powerpoint/2010/main" val="19180180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a:cxnSpLocks/>
          </p:cNvCxnSpPr>
          <p:nvPr/>
        </p:nvCxnSpPr>
        <p:spPr>
          <a:xfrm>
            <a:off x="4364988" y="1025573"/>
            <a:ext cx="0" cy="5832427"/>
          </a:xfrm>
          <a:prstGeom prst="line">
            <a:avLst/>
          </a:prstGeom>
          <a:ln>
            <a:solidFill>
              <a:srgbClr val="B022B3"/>
            </a:solidFill>
          </a:ln>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133356" y="1154953"/>
            <a:ext cx="4215122" cy="5124480"/>
          </a:xfrm>
          <a:prstGeom prst="rect">
            <a:avLst/>
          </a:prstGeom>
        </p:spPr>
        <p:txBody>
          <a:bodyPr wrap="square">
            <a:spAutoFit/>
          </a:bodyPr>
          <a:lstStyle/>
          <a:p>
            <a:pPr marL="228600" indent="-228600" algn="just">
              <a:buFont typeface="+mj-lt"/>
              <a:buAutoNum type="arabicPeriod" startAt="6"/>
            </a:pPr>
            <a:r>
              <a:rPr lang="fr-FR" sz="1000" b="1" dirty="0">
                <a:solidFill>
                  <a:prstClr val="black"/>
                </a:solidFill>
                <a:latin typeface="Corbel" panose="020B0503020204020204" pitchFamily="34" charset="0"/>
                <a:cs typeface="Lato Black"/>
              </a:rPr>
              <a:t>Annulation par RÉVEL</a:t>
            </a:r>
            <a:endParaRPr lang="fr-FR" sz="1000" b="1" dirty="0">
              <a:solidFill>
                <a:prstClr val="black"/>
              </a:solidFill>
              <a:latin typeface="Corbel" panose="020B0503020204020204" pitchFamily="34" charset="0"/>
              <a:cs typeface="Lato Light"/>
            </a:endParaRPr>
          </a:p>
          <a:p>
            <a:r>
              <a:rPr lang="fr-FR" sz="1000" dirty="0">
                <a:solidFill>
                  <a:prstClr val="black"/>
                </a:solidFill>
                <a:latin typeface="Corbel" panose="020B0503020204020204" pitchFamily="34" charset="0"/>
                <a:cs typeface="Lato Light"/>
              </a:rPr>
              <a:t>RÉVEL se réserve le droit d'annuler ou de reporter une formation, notamment lorsque le nombre de participants à cette formation est jugé pédagogiquement inapproprié́, (en référence aux conditions définies dans notre proposition) et d'en informer le Client au plus tard 10 jours ouvrés avant la date de la formation.</a:t>
            </a:r>
          </a:p>
          <a:p>
            <a:r>
              <a:rPr lang="fr-FR" sz="1000" dirty="0">
                <a:solidFill>
                  <a:prstClr val="black"/>
                </a:solidFill>
                <a:latin typeface="Corbel" panose="020B0503020204020204" pitchFamily="34" charset="0"/>
                <a:cs typeface="Lato Light"/>
              </a:rPr>
              <a:t>En cas d’une annulation par RÉVEL, pour cas de forces majeures (maladie de l’intervenant..), un report la formation sera proposée. Le client pourra alors choisir une autre date de formation ou annuler sa commande sans pénalités. Dans ce dernier cas, le client sera remboursé au prorata des actions non réalisées.</a:t>
            </a:r>
          </a:p>
          <a:p>
            <a:r>
              <a:rPr lang="fr-FR" sz="1000" dirty="0">
                <a:solidFill>
                  <a:prstClr val="black"/>
                </a:solidFill>
                <a:latin typeface="Corbel" panose="020B0503020204020204" pitchFamily="34" charset="0"/>
                <a:cs typeface="Lato Light"/>
              </a:rPr>
              <a:t> </a:t>
            </a:r>
            <a:br>
              <a:rPr lang="fr-FR" sz="1000" dirty="0">
                <a:solidFill>
                  <a:prstClr val="black"/>
                </a:solidFill>
                <a:latin typeface="Corbel" panose="020B0503020204020204" pitchFamily="34" charset="0"/>
                <a:cs typeface="Lato Light"/>
              </a:rPr>
            </a:br>
            <a:r>
              <a:rPr lang="fr-FR" sz="1000" b="1" dirty="0">
                <a:solidFill>
                  <a:prstClr val="black"/>
                </a:solidFill>
                <a:latin typeface="Corbel" panose="020B0503020204020204" pitchFamily="34" charset="0"/>
                <a:cs typeface="Lato Black"/>
              </a:rPr>
              <a:t>7 - Tarifs et règlement : </a:t>
            </a:r>
          </a:p>
          <a:p>
            <a:r>
              <a:rPr lang="fr-FR" sz="1050" dirty="0">
                <a:latin typeface="Corbel" panose="020B0503020204020204" pitchFamily="34" charset="0"/>
              </a:rPr>
              <a:t>Les prix des formations sont exprimés en HT puisque assujettis et soumis à TVA – sont inclus les supports de formation remis de matière dématérialisée aux participants. Ils sont établis hors frais de déplacement et de restauration, facturés en sus, au réel sur justificatifs. </a:t>
            </a:r>
            <a:br>
              <a:rPr lang="fr-FR" sz="1050" dirty="0">
                <a:latin typeface="Corbel" panose="020B0503020204020204" pitchFamily="34" charset="0"/>
              </a:rPr>
            </a:br>
            <a:r>
              <a:rPr lang="fr-FR" sz="1050" dirty="0">
                <a:latin typeface="Corbel" panose="020B0503020204020204" pitchFamily="34" charset="0"/>
              </a:rPr>
              <a:t>Les factures sont payables à </a:t>
            </a:r>
            <a:r>
              <a:rPr lang="fr-FR" sz="1050" dirty="0" err="1">
                <a:latin typeface="Corbel" panose="020B0503020204020204" pitchFamily="34" charset="0"/>
              </a:rPr>
              <a:t>réception</a:t>
            </a:r>
            <a:r>
              <a:rPr lang="fr-FR" sz="1050" dirty="0">
                <a:latin typeface="Corbel" panose="020B0503020204020204" pitchFamily="34" charset="0"/>
              </a:rPr>
              <a:t> ou le cas </a:t>
            </a:r>
            <a:r>
              <a:rPr lang="fr-FR" sz="1050" dirty="0" err="1">
                <a:latin typeface="Corbel" panose="020B0503020204020204" pitchFamily="34" charset="0"/>
              </a:rPr>
              <a:t>échéant</a:t>
            </a:r>
            <a:r>
              <a:rPr lang="fr-FR" sz="1050" dirty="0">
                <a:latin typeface="Corbel" panose="020B0503020204020204" pitchFamily="34" charset="0"/>
              </a:rPr>
              <a:t> selon l’</a:t>
            </a:r>
            <a:r>
              <a:rPr lang="fr-FR" sz="1050" dirty="0" err="1">
                <a:latin typeface="Corbel" panose="020B0503020204020204" pitchFamily="34" charset="0"/>
              </a:rPr>
              <a:t>échéancier</a:t>
            </a:r>
            <a:r>
              <a:rPr lang="fr-FR" sz="1050" dirty="0">
                <a:latin typeface="Corbel" panose="020B0503020204020204" pitchFamily="34" charset="0"/>
              </a:rPr>
              <a:t> convenu, par </a:t>
            </a:r>
            <a:r>
              <a:rPr lang="fr-FR" sz="1050" dirty="0" err="1">
                <a:latin typeface="Corbel" panose="020B0503020204020204" pitchFamily="34" charset="0"/>
              </a:rPr>
              <a:t>chèque</a:t>
            </a:r>
            <a:r>
              <a:rPr lang="fr-FR" sz="1050" dirty="0">
                <a:latin typeface="Corbel" panose="020B0503020204020204" pitchFamily="34" charset="0"/>
              </a:rPr>
              <a:t> ou virement.</a:t>
            </a:r>
            <a:br>
              <a:rPr lang="fr-FR" sz="1050" dirty="0">
                <a:latin typeface="Corbel" panose="020B0503020204020204" pitchFamily="34" charset="0"/>
              </a:rPr>
            </a:br>
            <a:r>
              <a:rPr lang="fr-FR" sz="1050" dirty="0">
                <a:latin typeface="Corbel" panose="020B0503020204020204" pitchFamily="34" charset="0"/>
              </a:rPr>
              <a:t>En cas de retard de paiement, des </a:t>
            </a:r>
            <a:r>
              <a:rPr lang="fr-FR" sz="1050" dirty="0" err="1">
                <a:latin typeface="Corbel" panose="020B0503020204020204" pitchFamily="34" charset="0"/>
              </a:rPr>
              <a:t>pénalités</a:t>
            </a:r>
            <a:r>
              <a:rPr lang="fr-FR" sz="1050" dirty="0">
                <a:latin typeface="Corbel" panose="020B0503020204020204" pitchFamily="34" charset="0"/>
              </a:rPr>
              <a:t> </a:t>
            </a:r>
            <a:r>
              <a:rPr lang="fr-FR" sz="1050" dirty="0" err="1">
                <a:latin typeface="Corbel" panose="020B0503020204020204" pitchFamily="34" charset="0"/>
              </a:rPr>
              <a:t>égales</a:t>
            </a:r>
            <a:r>
              <a:rPr lang="fr-FR" sz="1050" dirty="0">
                <a:latin typeface="Corbel" panose="020B0503020204020204" pitchFamily="34" charset="0"/>
              </a:rPr>
              <a:t> à trois fois le taux d'</a:t>
            </a:r>
            <a:r>
              <a:rPr lang="fr-FR" sz="1050" dirty="0" err="1">
                <a:latin typeface="Corbel" panose="020B0503020204020204" pitchFamily="34" charset="0"/>
              </a:rPr>
              <a:t>intérêt</a:t>
            </a:r>
            <a:r>
              <a:rPr lang="fr-FR" sz="1050" dirty="0">
                <a:latin typeface="Corbel" panose="020B0503020204020204" pitchFamily="34" charset="0"/>
              </a:rPr>
              <a:t> </a:t>
            </a:r>
            <a:r>
              <a:rPr lang="fr-FR" sz="1050" dirty="0" err="1">
                <a:latin typeface="Corbel" panose="020B0503020204020204" pitchFamily="34" charset="0"/>
              </a:rPr>
              <a:t>légal</a:t>
            </a:r>
            <a:r>
              <a:rPr lang="fr-FR" sz="1050" dirty="0">
                <a:latin typeface="Corbel" panose="020B0503020204020204" pitchFamily="34" charset="0"/>
              </a:rPr>
              <a:t> en vigueur seront exigibles de plein droit sans qu’un rappel soit </a:t>
            </a:r>
            <a:r>
              <a:rPr lang="fr-FR" sz="1050" dirty="0" err="1">
                <a:latin typeface="Corbel" panose="020B0503020204020204" pitchFamily="34" charset="0"/>
              </a:rPr>
              <a:t>nécessaire</a:t>
            </a:r>
            <a:r>
              <a:rPr lang="fr-FR" sz="1050" dirty="0">
                <a:latin typeface="Corbel" panose="020B0503020204020204" pitchFamily="34" charset="0"/>
              </a:rPr>
              <a:t>, ainsi qu’une </a:t>
            </a:r>
            <a:r>
              <a:rPr lang="fr-FR" sz="1050" dirty="0" err="1">
                <a:latin typeface="Corbel" panose="020B0503020204020204" pitchFamily="34" charset="0"/>
              </a:rPr>
              <a:t>indemnite</a:t>
            </a:r>
            <a:r>
              <a:rPr lang="fr-FR" sz="1050" dirty="0">
                <a:latin typeface="Corbel" panose="020B0503020204020204" pitchFamily="34" charset="0"/>
              </a:rPr>
              <a:t>́ forfaitaire pour frais de recouvrement d’un montant de 40 euros. </a:t>
            </a:r>
            <a:endParaRPr lang="fr-FR" sz="500" dirty="0">
              <a:latin typeface="Corbel" panose="020B0503020204020204" pitchFamily="34" charset="0"/>
            </a:endParaRPr>
          </a:p>
          <a:p>
            <a:r>
              <a:rPr lang="fr-FR" sz="1050" dirty="0">
                <a:latin typeface="Corbel" panose="020B0503020204020204" pitchFamily="34" charset="0"/>
              </a:rPr>
              <a:t>En cas d’absence ou de retard de </a:t>
            </a:r>
            <a:r>
              <a:rPr lang="fr-FR" sz="1050" dirty="0" err="1">
                <a:latin typeface="Corbel" panose="020B0503020204020204" pitchFamily="34" charset="0"/>
              </a:rPr>
              <a:t>règlement</a:t>
            </a:r>
            <a:r>
              <a:rPr lang="fr-FR" sz="1050" dirty="0">
                <a:latin typeface="Corbel" panose="020B0503020204020204" pitchFamily="34" charset="0"/>
              </a:rPr>
              <a:t>, RÉVEL se </a:t>
            </a:r>
            <a:r>
              <a:rPr lang="fr-FR" sz="1050" dirty="0" err="1">
                <a:latin typeface="Corbel" panose="020B0503020204020204" pitchFamily="34" charset="0"/>
              </a:rPr>
              <a:t>réserve</a:t>
            </a:r>
            <a:r>
              <a:rPr lang="fr-FR" sz="1050" dirty="0">
                <a:latin typeface="Corbel" panose="020B0503020204020204" pitchFamily="34" charset="0"/>
              </a:rPr>
              <a:t> le droit de suspendre les actions en cours et/ou refuser toute nouvelle commande jusqu’à apurement du compte. </a:t>
            </a:r>
          </a:p>
          <a:p>
            <a:r>
              <a:rPr lang="fr-FR" sz="1000" dirty="0">
                <a:solidFill>
                  <a:prstClr val="black"/>
                </a:solidFill>
                <a:latin typeface="Corbel" panose="020B0503020204020204" pitchFamily="34" charset="0"/>
                <a:cs typeface="Lato Light"/>
              </a:rPr>
              <a:t>Le client s’engage à notifier à RÉVEL toute éventuelle délégation auprès d’un OPCO au plus tard avant le démarrage de la session de formation. A défaut RÉVEL se réserve le droit de facturer directement au client la prestation de formation due.</a:t>
            </a:r>
          </a:p>
          <a:p>
            <a:endParaRPr lang="fr-FR" sz="1000" dirty="0">
              <a:solidFill>
                <a:prstClr val="black"/>
              </a:solidFill>
              <a:latin typeface="Corbel" panose="020B0503020204020204" pitchFamily="34" charset="0"/>
              <a:cs typeface="Lato Light"/>
            </a:endParaRPr>
          </a:p>
        </p:txBody>
      </p:sp>
      <p:sp>
        <p:nvSpPr>
          <p:cNvPr id="11" name="Rectangle 10"/>
          <p:cNvSpPr/>
          <p:nvPr/>
        </p:nvSpPr>
        <p:spPr>
          <a:xfrm>
            <a:off x="4390389" y="1151666"/>
            <a:ext cx="4620255" cy="5016758"/>
          </a:xfrm>
          <a:prstGeom prst="rect">
            <a:avLst/>
          </a:prstGeom>
        </p:spPr>
        <p:txBody>
          <a:bodyPr wrap="square">
            <a:spAutoFit/>
          </a:bodyPr>
          <a:lstStyle/>
          <a:p>
            <a:pPr marL="228600" indent="-228600">
              <a:buFont typeface="+mj-lt"/>
              <a:buAutoNum type="arabicPeriod" startAt="8"/>
            </a:pPr>
            <a:r>
              <a:rPr lang="fr-FR" sz="1000" b="1" dirty="0" err="1">
                <a:solidFill>
                  <a:prstClr val="black"/>
                </a:solidFill>
                <a:latin typeface="Corbel" panose="020B0503020204020204" pitchFamily="34" charset="0"/>
                <a:cs typeface="Lato Light"/>
              </a:rPr>
              <a:t>Règlement</a:t>
            </a:r>
            <a:r>
              <a:rPr lang="fr-FR" sz="1000" b="1" dirty="0">
                <a:solidFill>
                  <a:prstClr val="black"/>
                </a:solidFill>
                <a:latin typeface="Corbel" panose="020B0503020204020204" pitchFamily="34" charset="0"/>
                <a:cs typeface="Lato Light"/>
              </a:rPr>
              <a:t> par un </a:t>
            </a:r>
            <a:r>
              <a:rPr lang="fr-FR" sz="1000" b="1" dirty="0" err="1">
                <a:solidFill>
                  <a:prstClr val="black"/>
                </a:solidFill>
                <a:latin typeface="Corbel" panose="020B0503020204020204" pitchFamily="34" charset="0"/>
                <a:cs typeface="Lato Light"/>
              </a:rPr>
              <a:t>Opérateur</a:t>
            </a:r>
            <a:r>
              <a:rPr lang="fr-FR" sz="1000" b="1" dirty="0">
                <a:solidFill>
                  <a:prstClr val="black"/>
                </a:solidFill>
                <a:latin typeface="Corbel" panose="020B0503020204020204" pitchFamily="34" charset="0"/>
                <a:cs typeface="Lato Light"/>
              </a:rPr>
              <a:t> de </a:t>
            </a:r>
            <a:r>
              <a:rPr lang="fr-FR" sz="1000" b="1" dirty="0" err="1">
                <a:solidFill>
                  <a:prstClr val="black"/>
                </a:solidFill>
                <a:latin typeface="Corbel" panose="020B0503020204020204" pitchFamily="34" charset="0"/>
                <a:cs typeface="Lato Light"/>
              </a:rPr>
              <a:t>Compétences</a:t>
            </a:r>
            <a:r>
              <a:rPr lang="fr-FR" sz="1000" b="1" dirty="0">
                <a:solidFill>
                  <a:prstClr val="black"/>
                </a:solidFill>
                <a:latin typeface="Corbel" panose="020B0503020204020204" pitchFamily="34" charset="0"/>
                <a:cs typeface="Lato Light"/>
              </a:rPr>
              <a:t> :</a:t>
            </a:r>
          </a:p>
          <a:p>
            <a:r>
              <a:rPr lang="fr-FR" sz="1000" dirty="0">
                <a:solidFill>
                  <a:prstClr val="black"/>
                </a:solidFill>
                <a:latin typeface="Corbel" panose="020B0503020204020204" pitchFamily="34" charset="0"/>
                <a:cs typeface="Lato Light"/>
              </a:rPr>
              <a:t>En cas de prise en charge du paiement par un organisme collecteur, il appartient au Client :</a:t>
            </a:r>
          </a:p>
          <a:p>
            <a:pPr marL="171450" indent="-171450">
              <a:buFont typeface="Arial" panose="020B0604020202020204" pitchFamily="34" charset="0"/>
              <a:buChar char="•"/>
            </a:pPr>
            <a:r>
              <a:rPr lang="fr-FR" sz="1000" dirty="0">
                <a:solidFill>
                  <a:prstClr val="black"/>
                </a:solidFill>
                <a:latin typeface="Corbel" panose="020B0503020204020204" pitchFamily="34" charset="0"/>
                <a:cs typeface="Lato Light"/>
              </a:rPr>
              <a:t>de faire une demande de prise en charge avant le </a:t>
            </a:r>
            <a:r>
              <a:rPr lang="fr-FR" sz="1000" dirty="0" err="1">
                <a:solidFill>
                  <a:prstClr val="black"/>
                </a:solidFill>
                <a:latin typeface="Corbel" panose="020B0503020204020204" pitchFamily="34" charset="0"/>
                <a:cs typeface="Lato Light"/>
              </a:rPr>
              <a:t>début</a:t>
            </a:r>
            <a:r>
              <a:rPr lang="fr-FR" sz="1000" dirty="0">
                <a:solidFill>
                  <a:prstClr val="black"/>
                </a:solidFill>
                <a:latin typeface="Corbel" panose="020B0503020204020204" pitchFamily="34" charset="0"/>
                <a:cs typeface="Lato Light"/>
              </a:rPr>
              <a:t> de la formation et de s’assurer de la bonne fin de cette demande ;</a:t>
            </a:r>
          </a:p>
          <a:p>
            <a:pPr marL="171450" indent="-171450">
              <a:buFont typeface="Arial" panose="020B0604020202020204" pitchFamily="34" charset="0"/>
              <a:buChar char="•"/>
            </a:pPr>
            <a:r>
              <a:rPr lang="fr-FR" sz="1000" dirty="0">
                <a:solidFill>
                  <a:prstClr val="black"/>
                </a:solidFill>
                <a:latin typeface="Corbel" panose="020B0503020204020204" pitchFamily="34" charset="0"/>
                <a:cs typeface="Lato Light"/>
              </a:rPr>
              <a:t>de transmettre l'accord de prise en charge avant la date de formation</a:t>
            </a:r>
          </a:p>
          <a:p>
            <a:pPr marL="171450" indent="-171450">
              <a:buFont typeface="Arial" panose="020B0604020202020204" pitchFamily="34" charset="0"/>
              <a:buChar char="•"/>
            </a:pPr>
            <a:r>
              <a:rPr lang="fr-FR" sz="1000" dirty="0">
                <a:solidFill>
                  <a:prstClr val="black"/>
                </a:solidFill>
                <a:latin typeface="Corbel" panose="020B0503020204020204" pitchFamily="34" charset="0"/>
                <a:cs typeface="Lato Light"/>
              </a:rPr>
              <a:t>de s'assurer de la bonne fin du paiement par l'organisme qu'il aura </a:t>
            </a:r>
            <a:r>
              <a:rPr lang="fr-FR" sz="1000" dirty="0" err="1">
                <a:solidFill>
                  <a:prstClr val="black"/>
                </a:solidFill>
                <a:latin typeface="Corbel" panose="020B0503020204020204" pitchFamily="34" charset="0"/>
                <a:cs typeface="Lato Light"/>
              </a:rPr>
              <a:t>désigne</a:t>
            </a:r>
            <a:r>
              <a:rPr lang="fr-FR" sz="1000" dirty="0">
                <a:solidFill>
                  <a:prstClr val="black"/>
                </a:solidFill>
                <a:latin typeface="Corbel" panose="020B0503020204020204" pitchFamily="34" charset="0"/>
                <a:cs typeface="Lato Light"/>
              </a:rPr>
              <a:t>́.</a:t>
            </a:r>
          </a:p>
          <a:p>
            <a:r>
              <a:rPr lang="fr-FR" sz="1000" dirty="0">
                <a:solidFill>
                  <a:prstClr val="black"/>
                </a:solidFill>
                <a:latin typeface="Corbel" panose="020B0503020204020204" pitchFamily="34" charset="0"/>
                <a:cs typeface="Lato Light"/>
              </a:rPr>
              <a:t>Si RÉVEL n'a pas reçu la prise en charge de l'OPCO au 1er jour de la formation, le Client sera facturé de l'</a:t>
            </a:r>
            <a:r>
              <a:rPr lang="fr-FR" sz="1000" dirty="0" err="1">
                <a:solidFill>
                  <a:prstClr val="black"/>
                </a:solidFill>
                <a:latin typeface="Corbel" panose="020B0503020204020204" pitchFamily="34" charset="0"/>
                <a:cs typeface="Lato Light"/>
              </a:rPr>
              <a:t>intégralit́é</a:t>
            </a:r>
            <a:r>
              <a:rPr lang="fr-FR" sz="1000" dirty="0">
                <a:solidFill>
                  <a:prstClr val="black"/>
                </a:solidFill>
                <a:latin typeface="Corbel" panose="020B0503020204020204" pitchFamily="34" charset="0"/>
                <a:cs typeface="Lato Light"/>
              </a:rPr>
              <a:t> du coût de la formation.</a:t>
            </a:r>
            <a:br>
              <a:rPr lang="fr-FR" sz="1000" dirty="0">
                <a:solidFill>
                  <a:prstClr val="black"/>
                </a:solidFill>
                <a:latin typeface="Corbel" panose="020B0503020204020204" pitchFamily="34" charset="0"/>
                <a:cs typeface="Lato Light"/>
              </a:rPr>
            </a:br>
            <a:r>
              <a:rPr lang="fr-FR" sz="1000" dirty="0">
                <a:solidFill>
                  <a:prstClr val="black"/>
                </a:solidFill>
                <a:latin typeface="Corbel" panose="020B0503020204020204" pitchFamily="34" charset="0"/>
                <a:cs typeface="Lato Light"/>
              </a:rPr>
              <a:t>Si l’organisme collecteur ne prend en charge que partiellement le </a:t>
            </a:r>
            <a:r>
              <a:rPr lang="fr-FR" sz="1000" dirty="0" err="1">
                <a:solidFill>
                  <a:prstClr val="black"/>
                </a:solidFill>
                <a:latin typeface="Corbel" panose="020B0503020204020204" pitchFamily="34" charset="0"/>
                <a:cs typeface="Lato Light"/>
              </a:rPr>
              <a:t>coût</a:t>
            </a:r>
            <a:r>
              <a:rPr lang="fr-FR" sz="1000" dirty="0">
                <a:solidFill>
                  <a:prstClr val="black"/>
                </a:solidFill>
                <a:latin typeface="Corbel" panose="020B0503020204020204" pitchFamily="34" charset="0"/>
                <a:cs typeface="Lato Light"/>
              </a:rPr>
              <a:t> de la formation, le reliquat sera facturé au Client.</a:t>
            </a:r>
            <a:br>
              <a:rPr lang="fr-FR" sz="1000" dirty="0">
                <a:solidFill>
                  <a:prstClr val="black"/>
                </a:solidFill>
                <a:latin typeface="Corbel" panose="020B0503020204020204" pitchFamily="34" charset="0"/>
                <a:cs typeface="Lato Light"/>
              </a:rPr>
            </a:br>
            <a:r>
              <a:rPr lang="fr-FR" sz="1000" dirty="0">
                <a:solidFill>
                  <a:prstClr val="black"/>
                </a:solidFill>
                <a:latin typeface="Corbel" panose="020B0503020204020204" pitchFamily="34" charset="0"/>
                <a:cs typeface="Lato Light"/>
              </a:rPr>
              <a:t>En cas de non-paiement par l’organisme collecteur des frais de formation, le Client sera redevable de l'</a:t>
            </a:r>
            <a:r>
              <a:rPr lang="fr-FR" sz="1000" dirty="0" err="1">
                <a:solidFill>
                  <a:prstClr val="black"/>
                </a:solidFill>
                <a:latin typeface="Corbel" panose="020B0503020204020204" pitchFamily="34" charset="0"/>
                <a:cs typeface="Lato Light"/>
              </a:rPr>
              <a:t>intégralite</a:t>
            </a:r>
            <a:r>
              <a:rPr lang="fr-FR" sz="1000" dirty="0">
                <a:solidFill>
                  <a:prstClr val="black"/>
                </a:solidFill>
                <a:latin typeface="Corbel" panose="020B0503020204020204" pitchFamily="34" charset="0"/>
                <a:cs typeface="Lato Light"/>
              </a:rPr>
              <a:t>́ du coût de la formation et sera facturé du montant correspondant éventuellement majoré de pénalités de retard. </a:t>
            </a:r>
          </a:p>
          <a:p>
            <a:endParaRPr lang="fr-FR" sz="1000" dirty="0">
              <a:solidFill>
                <a:prstClr val="black"/>
              </a:solidFill>
              <a:latin typeface="Corbel" panose="020B0503020204020204" pitchFamily="34" charset="0"/>
              <a:cs typeface="Lato Light"/>
            </a:endParaRPr>
          </a:p>
          <a:p>
            <a:pPr marL="228600" indent="-228600">
              <a:buFont typeface="+mj-lt"/>
              <a:buAutoNum type="arabicPeriod" startAt="9"/>
            </a:pPr>
            <a:r>
              <a:rPr lang="fr-FR" sz="1000" b="1" dirty="0">
                <a:solidFill>
                  <a:prstClr val="black"/>
                </a:solidFill>
                <a:latin typeface="Corbel" panose="020B0503020204020204" pitchFamily="34" charset="0"/>
                <a:cs typeface="Lato Black"/>
              </a:rPr>
              <a:t>Obligations et </a:t>
            </a:r>
            <a:r>
              <a:rPr lang="fr-FR" sz="1000" b="1" dirty="0" err="1">
                <a:solidFill>
                  <a:prstClr val="black"/>
                </a:solidFill>
                <a:latin typeface="Corbel" panose="020B0503020204020204" pitchFamily="34" charset="0"/>
                <a:cs typeface="Lato Black"/>
              </a:rPr>
              <a:t>Responsabilités</a:t>
            </a:r>
            <a:r>
              <a:rPr lang="fr-FR" sz="1000" b="1" dirty="0">
                <a:solidFill>
                  <a:prstClr val="black"/>
                </a:solidFill>
                <a:latin typeface="Corbel" panose="020B0503020204020204" pitchFamily="34" charset="0"/>
                <a:cs typeface="Lato Black"/>
              </a:rPr>
              <a:t> des parties  :</a:t>
            </a:r>
          </a:p>
          <a:p>
            <a:r>
              <a:rPr lang="fr-FR" sz="1000" dirty="0">
                <a:solidFill>
                  <a:prstClr val="black"/>
                </a:solidFill>
                <a:latin typeface="Corbel" panose="020B0503020204020204" pitchFamily="34" charset="0"/>
                <a:cs typeface="Lato Black"/>
              </a:rPr>
              <a:t>RÉVEL  s’engage : </a:t>
            </a:r>
          </a:p>
          <a:p>
            <a:pPr marL="171450" indent="-171450">
              <a:buFont typeface="Arial" panose="020B0604020202020204" pitchFamily="34" charset="0"/>
              <a:buChar char="•"/>
            </a:pPr>
            <a:r>
              <a:rPr lang="fr-FR" sz="1000" dirty="0">
                <a:solidFill>
                  <a:prstClr val="black"/>
                </a:solidFill>
                <a:latin typeface="Corbel" panose="020B0503020204020204" pitchFamily="34" charset="0"/>
                <a:cs typeface="Lato Black"/>
              </a:rPr>
              <a:t>à fournir la formation avec diligence et soin raisonnables. S’agissant d’une prestation intellectuelle, RÉVEL n’est tenue qu’à une obligation de moyens.</a:t>
            </a:r>
          </a:p>
          <a:p>
            <a:pPr marL="171450" indent="-171450">
              <a:buFont typeface="Arial" panose="020B0604020202020204" pitchFamily="34" charset="0"/>
              <a:buChar char="•"/>
            </a:pPr>
            <a:r>
              <a:rPr lang="fr-FR" sz="1000" dirty="0">
                <a:solidFill>
                  <a:prstClr val="black"/>
                </a:solidFill>
                <a:latin typeface="Corbel" panose="020B0503020204020204" pitchFamily="34" charset="0"/>
                <a:cs typeface="Lato Black"/>
              </a:rPr>
              <a:t>à réaliser des formations conformes au cahier des charges /propositions validés ; il appartient au Client de prouver toute </a:t>
            </a:r>
            <a:r>
              <a:rPr lang="fr-FR" sz="1000" dirty="0" err="1">
                <a:solidFill>
                  <a:prstClr val="black"/>
                </a:solidFill>
                <a:latin typeface="Corbel" panose="020B0503020204020204" pitchFamily="34" charset="0"/>
                <a:cs typeface="Lato Black"/>
              </a:rPr>
              <a:t>non-conformite</a:t>
            </a:r>
            <a:r>
              <a:rPr lang="fr-FR" sz="1000" dirty="0">
                <a:solidFill>
                  <a:prstClr val="black"/>
                </a:solidFill>
                <a:latin typeface="Corbel" panose="020B0503020204020204" pitchFamily="34" charset="0"/>
                <a:cs typeface="Lato Black"/>
              </a:rPr>
              <a:t>́ </a:t>
            </a:r>
            <a:r>
              <a:rPr lang="fr-FR" sz="1000" dirty="0" err="1">
                <a:solidFill>
                  <a:prstClr val="black"/>
                </a:solidFill>
                <a:latin typeface="Corbel" panose="020B0503020204020204" pitchFamily="34" charset="0"/>
                <a:cs typeface="Lato Black"/>
              </a:rPr>
              <a:t>éventuelle</a:t>
            </a:r>
            <a:r>
              <a:rPr lang="fr-FR" sz="1000" dirty="0">
                <a:solidFill>
                  <a:prstClr val="black"/>
                </a:solidFill>
                <a:latin typeface="Corbel" panose="020B0503020204020204" pitchFamily="34" charset="0"/>
                <a:cs typeface="Lato Black"/>
              </a:rPr>
              <a:t>. Le Client, en sa </a:t>
            </a:r>
            <a:r>
              <a:rPr lang="fr-FR" sz="1000" dirty="0" err="1">
                <a:solidFill>
                  <a:prstClr val="black"/>
                </a:solidFill>
                <a:latin typeface="Corbel" panose="020B0503020204020204" pitchFamily="34" charset="0"/>
                <a:cs typeface="Lato Black"/>
              </a:rPr>
              <a:t>qualite</a:t>
            </a:r>
            <a:r>
              <a:rPr lang="fr-FR" sz="1000" dirty="0">
                <a:solidFill>
                  <a:prstClr val="black"/>
                </a:solidFill>
                <a:latin typeface="Corbel" panose="020B0503020204020204" pitchFamily="34" charset="0"/>
                <a:cs typeface="Lato Black"/>
              </a:rPr>
              <a:t>́ de professionnel, est seul responsable de la consultation, du choix de la formation fournie par l’Organisme de Formation.</a:t>
            </a:r>
          </a:p>
          <a:p>
            <a:r>
              <a:rPr lang="fr-FR" sz="1000" dirty="0">
                <a:solidFill>
                  <a:prstClr val="black"/>
                </a:solidFill>
                <a:latin typeface="Corbel" panose="020B0503020204020204" pitchFamily="34" charset="0"/>
                <a:cs typeface="Lato Black"/>
              </a:rPr>
              <a:t>Le Client s'engage à :</a:t>
            </a:r>
          </a:p>
          <a:p>
            <a:pPr marL="171450" indent="-171450">
              <a:buFont typeface="Arial" panose="020B0604020202020204" pitchFamily="34" charset="0"/>
              <a:buChar char="•"/>
            </a:pPr>
            <a:r>
              <a:rPr lang="fr-FR" sz="1000" dirty="0">
                <a:solidFill>
                  <a:prstClr val="black"/>
                </a:solidFill>
                <a:latin typeface="Corbel" panose="020B0503020204020204" pitchFamily="34" charset="0"/>
                <a:cs typeface="Lato Black"/>
              </a:rPr>
              <a:t>à fournir les informations utiles à la formation : liste des participants – leurs fonctions/coordonnées avant la formation</a:t>
            </a:r>
          </a:p>
          <a:p>
            <a:pPr marL="171450" indent="-171450">
              <a:buFont typeface="Arial" panose="020B0604020202020204" pitchFamily="34" charset="0"/>
              <a:buChar char="•"/>
            </a:pPr>
            <a:r>
              <a:rPr lang="fr-FR" sz="1000" dirty="0">
                <a:solidFill>
                  <a:prstClr val="black"/>
                </a:solidFill>
                <a:latin typeface="Corbel" panose="020B0503020204020204" pitchFamily="34" charset="0"/>
                <a:cs typeface="Lato Black"/>
              </a:rPr>
              <a:t>à mettre en place sur site d’accueil de la formation toutes les conditions </a:t>
            </a:r>
            <a:r>
              <a:rPr lang="fr-FR" sz="1000">
                <a:solidFill>
                  <a:prstClr val="black"/>
                </a:solidFill>
                <a:latin typeface="Corbel" panose="020B0503020204020204" pitchFamily="34" charset="0"/>
                <a:cs typeface="Lato Black"/>
              </a:rPr>
              <a:t>d’accueil conformes et </a:t>
            </a:r>
            <a:r>
              <a:rPr lang="fr-FR" sz="1000" dirty="0">
                <a:solidFill>
                  <a:prstClr val="black"/>
                </a:solidFill>
                <a:latin typeface="Corbel" panose="020B0503020204020204" pitchFamily="34" charset="0"/>
                <a:cs typeface="Lato Black"/>
              </a:rPr>
              <a:t>d’identifier un interlocuteur en charge de l’handicap</a:t>
            </a:r>
          </a:p>
          <a:p>
            <a:pPr marL="171450" indent="-171450">
              <a:buFont typeface="Arial" panose="020B0604020202020204" pitchFamily="34" charset="0"/>
              <a:buChar char="•"/>
            </a:pPr>
            <a:r>
              <a:rPr lang="fr-FR" sz="1000" dirty="0">
                <a:solidFill>
                  <a:prstClr val="black"/>
                </a:solidFill>
                <a:latin typeface="Corbel" panose="020B0503020204020204" pitchFamily="34" charset="0"/>
                <a:cs typeface="Lato Black"/>
              </a:rPr>
              <a:t>régler dans les délais prévus le prix de la formation ;</a:t>
            </a:r>
          </a:p>
          <a:p>
            <a:endParaRPr lang="fr-FR" sz="1000" dirty="0">
              <a:solidFill>
                <a:prstClr val="black"/>
              </a:solidFill>
              <a:latin typeface="Corbel" panose="020B0503020204020204" pitchFamily="34" charset="0"/>
              <a:cs typeface="Lato Black"/>
            </a:endParaRPr>
          </a:p>
          <a:p>
            <a:endParaRPr lang="fr-FR" sz="1000" dirty="0">
              <a:solidFill>
                <a:prstClr val="black"/>
              </a:solidFill>
              <a:latin typeface="Corbel" panose="020B0503020204020204" pitchFamily="34" charset="0"/>
              <a:cs typeface="Lato Black"/>
            </a:endParaRPr>
          </a:p>
        </p:txBody>
      </p:sp>
      <p:sp>
        <p:nvSpPr>
          <p:cNvPr id="13" name="Titre 1">
            <a:extLst>
              <a:ext uri="{FF2B5EF4-FFF2-40B4-BE49-F238E27FC236}">
                <a16:creationId xmlns:a16="http://schemas.microsoft.com/office/drawing/2014/main" id="{032E01D1-6ECC-0C13-E9CE-C7D4E7D4748D}"/>
              </a:ext>
            </a:extLst>
          </p:cNvPr>
          <p:cNvSpPr>
            <a:spLocks noGrp="1"/>
          </p:cNvSpPr>
          <p:nvPr>
            <p:ph type="title"/>
          </p:nvPr>
        </p:nvSpPr>
        <p:spPr>
          <a:xfrm>
            <a:off x="1332706" y="357283"/>
            <a:ext cx="6478588" cy="331787"/>
          </a:xfrm>
          <a:solidFill>
            <a:schemeClr val="bg1"/>
          </a:solidFill>
        </p:spPr>
        <p:txBody>
          <a:bodyPr>
            <a:normAutofit fontScale="90000"/>
          </a:bodyPr>
          <a:lstStyle/>
          <a:p>
            <a:r>
              <a:rPr lang="fr-FR" sz="1800" dirty="0">
                <a:solidFill>
                  <a:srgbClr val="B022B3"/>
                </a:solidFill>
                <a:latin typeface="Chalkduster" panose="03050602040202020205" pitchFamily="66" charset="77"/>
                <a:ea typeface="+mn-ea"/>
              </a:rPr>
              <a:t>Conditions générales de vente</a:t>
            </a:r>
            <a:br>
              <a:rPr lang="fr-FR" sz="1800" dirty="0">
                <a:solidFill>
                  <a:srgbClr val="B022B3"/>
                </a:solidFill>
                <a:latin typeface="Chalkduster" panose="03050602040202020205" pitchFamily="66" charset="77"/>
                <a:ea typeface="+mn-ea"/>
              </a:rPr>
            </a:br>
            <a:endParaRPr lang="fr-FR" sz="1800" dirty="0">
              <a:solidFill>
                <a:srgbClr val="B022B3"/>
              </a:solidFill>
              <a:latin typeface="Chalkduster" panose="03050602040202020205" pitchFamily="66" charset="77"/>
              <a:ea typeface="+mn-ea"/>
            </a:endParaRPr>
          </a:p>
        </p:txBody>
      </p:sp>
      <p:sp>
        <p:nvSpPr>
          <p:cNvPr id="12" name="Espace réservé du pied de page 11">
            <a:extLst>
              <a:ext uri="{FF2B5EF4-FFF2-40B4-BE49-F238E27FC236}">
                <a16:creationId xmlns:a16="http://schemas.microsoft.com/office/drawing/2014/main" id="{EF3F41B1-9ABC-4B45-97B7-809F6E8C33EF}"/>
              </a:ext>
            </a:extLst>
          </p:cNvPr>
          <p:cNvSpPr>
            <a:spLocks noGrp="1"/>
          </p:cNvSpPr>
          <p:nvPr>
            <p:ph type="ftr" sz="quarter" idx="11"/>
          </p:nvPr>
        </p:nvSpPr>
        <p:spPr>
          <a:xfrm>
            <a:off x="0" y="6613525"/>
            <a:ext cx="2133600" cy="244475"/>
          </a:xfrm>
          <a:prstGeom prst="rect">
            <a:avLst/>
          </a:prstGeom>
        </p:spPr>
        <p:txBody>
          <a:bodyPr/>
          <a:lstStyle/>
          <a:p>
            <a:pPr>
              <a:defRPr/>
            </a:pPr>
            <a:r>
              <a:rPr lang="fr-FR" sz="800" dirty="0">
                <a:solidFill>
                  <a:prstClr val="black"/>
                </a:solidFill>
                <a:latin typeface="Calibri"/>
              </a:rPr>
              <a:t>RÉVEL - version 2022</a:t>
            </a:r>
          </a:p>
        </p:txBody>
      </p:sp>
      <p:pic>
        <p:nvPicPr>
          <p:cNvPr id="7" name="Image 6" descr="logo sans slogan png.png">
            <a:extLst>
              <a:ext uri="{FF2B5EF4-FFF2-40B4-BE49-F238E27FC236}">
                <a16:creationId xmlns:a16="http://schemas.microsoft.com/office/drawing/2014/main" id="{B47B144E-7C58-0EA4-CA7C-F18B4749CB3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199119" y="154267"/>
            <a:ext cx="830579" cy="669942"/>
          </a:xfrm>
          <a:prstGeom prst="rect">
            <a:avLst/>
          </a:prstGeom>
        </p:spPr>
      </p:pic>
    </p:spTree>
    <p:extLst>
      <p:ext uri="{BB962C8B-B14F-4D97-AF65-F5344CB8AC3E}">
        <p14:creationId xmlns:p14="http://schemas.microsoft.com/office/powerpoint/2010/main" val="401923441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a:cxnSpLocks/>
          </p:cNvCxnSpPr>
          <p:nvPr/>
        </p:nvCxnSpPr>
        <p:spPr>
          <a:xfrm>
            <a:off x="4450079" y="1108342"/>
            <a:ext cx="0" cy="5268547"/>
          </a:xfrm>
          <a:prstGeom prst="line">
            <a:avLst/>
          </a:prstGeom>
          <a:ln>
            <a:solidFill>
              <a:srgbClr val="B022B3"/>
            </a:solidFill>
          </a:ln>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222256" y="956753"/>
            <a:ext cx="4190993" cy="5170646"/>
          </a:xfrm>
          <a:prstGeom prst="rect">
            <a:avLst/>
          </a:prstGeom>
        </p:spPr>
        <p:txBody>
          <a:bodyPr wrap="square">
            <a:spAutoFit/>
          </a:bodyPr>
          <a:lstStyle/>
          <a:p>
            <a:endParaRPr lang="fr-FR" sz="1000" dirty="0">
              <a:solidFill>
                <a:prstClr val="black"/>
              </a:solidFill>
              <a:latin typeface="Corbel" panose="020B0503020204020204" pitchFamily="34" charset="0"/>
            </a:endParaRPr>
          </a:p>
          <a:p>
            <a:pPr marL="228600" indent="-228600">
              <a:buFont typeface="+mj-lt"/>
              <a:buAutoNum type="arabicPeriod" startAt="10"/>
            </a:pPr>
            <a:r>
              <a:rPr lang="fr-FR" sz="1000" b="1" dirty="0">
                <a:solidFill>
                  <a:prstClr val="black"/>
                </a:solidFill>
                <a:latin typeface="Corbel" panose="020B0503020204020204" pitchFamily="34" charset="0"/>
              </a:rPr>
              <a:t>Conditions restrictives :  </a:t>
            </a:r>
          </a:p>
          <a:p>
            <a:r>
              <a:rPr lang="fr-FR" sz="1000" dirty="0">
                <a:solidFill>
                  <a:prstClr val="black"/>
                </a:solidFill>
                <a:latin typeface="Corbel" panose="020B0503020204020204" pitchFamily="34" charset="0"/>
              </a:rPr>
              <a:t>RÉVEL est autorisé à sous-traiter pour partie ou totalement l'</a:t>
            </a:r>
            <a:r>
              <a:rPr lang="fr-FR" sz="1000" dirty="0" err="1">
                <a:solidFill>
                  <a:prstClr val="black"/>
                </a:solidFill>
                <a:latin typeface="Corbel" panose="020B0503020204020204" pitchFamily="34" charset="0"/>
              </a:rPr>
              <a:t>exécution</a:t>
            </a:r>
            <a:r>
              <a:rPr lang="fr-FR" sz="1000" dirty="0">
                <a:solidFill>
                  <a:prstClr val="black"/>
                </a:solidFill>
                <a:latin typeface="Corbel" panose="020B0503020204020204" pitchFamily="34" charset="0"/>
              </a:rPr>
              <a:t> des prestations objets de certains contrats clients. </a:t>
            </a:r>
          </a:p>
          <a:p>
            <a:r>
              <a:rPr lang="fr-FR" sz="1000" dirty="0">
                <a:solidFill>
                  <a:prstClr val="black"/>
                </a:solidFill>
                <a:latin typeface="Corbel" panose="020B0503020204020204" pitchFamily="34" charset="0"/>
              </a:rPr>
              <a:t>Toutes les obligations du Client qui en </a:t>
            </a:r>
            <a:r>
              <a:rPr lang="fr-FR" sz="1000" dirty="0" err="1">
                <a:solidFill>
                  <a:prstClr val="black"/>
                </a:solidFill>
                <a:latin typeface="Corbel" panose="020B0503020204020204" pitchFamily="34" charset="0"/>
              </a:rPr>
              <a:t>découlent</a:t>
            </a:r>
            <a:r>
              <a:rPr lang="fr-FR" sz="1000" dirty="0">
                <a:solidFill>
                  <a:prstClr val="black"/>
                </a:solidFill>
                <a:latin typeface="Corbel" panose="020B0503020204020204" pitchFamily="34" charset="0"/>
              </a:rPr>
              <a:t> ne valent qu'à l'</a:t>
            </a:r>
            <a:r>
              <a:rPr lang="fr-FR" sz="1000" dirty="0" err="1">
                <a:solidFill>
                  <a:prstClr val="black"/>
                </a:solidFill>
                <a:latin typeface="Corbel" panose="020B0503020204020204" pitchFamily="34" charset="0"/>
              </a:rPr>
              <a:t>égard</a:t>
            </a:r>
            <a:r>
              <a:rPr lang="fr-FR" sz="1000" dirty="0">
                <a:solidFill>
                  <a:prstClr val="black"/>
                </a:solidFill>
                <a:latin typeface="Corbel" panose="020B0503020204020204" pitchFamily="34" charset="0"/>
              </a:rPr>
              <a:t> de l’Organisme de Formation, lequel demeure responsable à l'</a:t>
            </a:r>
            <a:r>
              <a:rPr lang="fr-FR" sz="1000" dirty="0" err="1">
                <a:solidFill>
                  <a:prstClr val="black"/>
                </a:solidFill>
                <a:latin typeface="Corbel" panose="020B0503020204020204" pitchFamily="34" charset="0"/>
              </a:rPr>
              <a:t>égard</a:t>
            </a:r>
            <a:r>
              <a:rPr lang="fr-FR" sz="1000" dirty="0">
                <a:solidFill>
                  <a:prstClr val="black"/>
                </a:solidFill>
                <a:latin typeface="Corbel" panose="020B0503020204020204" pitchFamily="34" charset="0"/>
              </a:rPr>
              <a:t> du Client de toutes les obligations </a:t>
            </a:r>
            <a:r>
              <a:rPr lang="fr-FR" sz="1000" dirty="0" err="1">
                <a:solidFill>
                  <a:prstClr val="black"/>
                </a:solidFill>
                <a:latin typeface="Corbel" panose="020B0503020204020204" pitchFamily="34" charset="0"/>
              </a:rPr>
              <a:t>résultant</a:t>
            </a:r>
            <a:r>
              <a:rPr lang="fr-FR" sz="1000" dirty="0">
                <a:solidFill>
                  <a:prstClr val="black"/>
                </a:solidFill>
                <a:latin typeface="Corbel" panose="020B0503020204020204" pitchFamily="34" charset="0"/>
              </a:rPr>
              <a:t> du </a:t>
            </a:r>
            <a:r>
              <a:rPr lang="fr-FR" sz="1000" dirty="0" err="1">
                <a:solidFill>
                  <a:prstClr val="black"/>
                </a:solidFill>
                <a:latin typeface="Corbel" panose="020B0503020204020204" pitchFamily="34" charset="0"/>
              </a:rPr>
              <a:t>présent</a:t>
            </a:r>
            <a:r>
              <a:rPr lang="fr-FR" sz="1000" dirty="0">
                <a:solidFill>
                  <a:prstClr val="black"/>
                </a:solidFill>
                <a:latin typeface="Corbel" panose="020B0503020204020204" pitchFamily="34" charset="0"/>
              </a:rPr>
              <a:t> contrat.</a:t>
            </a:r>
            <a:br>
              <a:rPr lang="fr-FR" sz="1000" dirty="0">
                <a:solidFill>
                  <a:prstClr val="black"/>
                </a:solidFill>
                <a:latin typeface="Corbel" panose="020B0503020204020204" pitchFamily="34" charset="0"/>
              </a:rPr>
            </a:br>
            <a:r>
              <a:rPr lang="fr-FR" sz="1000" dirty="0">
                <a:solidFill>
                  <a:prstClr val="black"/>
                </a:solidFill>
                <a:latin typeface="Corbel" panose="020B0503020204020204" pitchFamily="34" charset="0"/>
              </a:rPr>
              <a:t>Les Parties exercent et exerceront leurs </a:t>
            </a:r>
            <a:r>
              <a:rPr lang="fr-FR" sz="1000" dirty="0" err="1">
                <a:solidFill>
                  <a:prstClr val="black"/>
                </a:solidFill>
                <a:latin typeface="Corbel" panose="020B0503020204020204" pitchFamily="34" charset="0"/>
              </a:rPr>
              <a:t>activités</a:t>
            </a:r>
            <a:r>
              <a:rPr lang="fr-FR" sz="1000" dirty="0">
                <a:solidFill>
                  <a:prstClr val="black"/>
                </a:solidFill>
                <a:latin typeface="Corbel" panose="020B0503020204020204" pitchFamily="34" charset="0"/>
              </a:rPr>
              <a:t> de </a:t>
            </a:r>
            <a:r>
              <a:rPr lang="fr-FR" sz="1000" dirty="0" err="1">
                <a:solidFill>
                  <a:prstClr val="black"/>
                </a:solidFill>
                <a:latin typeface="Corbel" panose="020B0503020204020204" pitchFamily="34" charset="0"/>
              </a:rPr>
              <a:t>manière</a:t>
            </a:r>
            <a:r>
              <a:rPr lang="fr-FR" sz="1000" dirty="0">
                <a:solidFill>
                  <a:prstClr val="black"/>
                </a:solidFill>
                <a:latin typeface="Corbel" panose="020B0503020204020204" pitchFamily="34" charset="0"/>
              </a:rPr>
              <a:t> </a:t>
            </a:r>
            <a:r>
              <a:rPr lang="fr-FR" sz="1000" dirty="0" err="1">
                <a:solidFill>
                  <a:prstClr val="black"/>
                </a:solidFill>
                <a:latin typeface="Corbel" panose="020B0503020204020204" pitchFamily="34" charset="0"/>
              </a:rPr>
              <a:t>indépendante</a:t>
            </a:r>
            <a:r>
              <a:rPr lang="fr-FR" sz="1000" dirty="0">
                <a:solidFill>
                  <a:prstClr val="black"/>
                </a:solidFill>
                <a:latin typeface="Corbel" panose="020B0503020204020204" pitchFamily="34" charset="0"/>
              </a:rPr>
              <a:t> dans le cadre de l’</a:t>
            </a:r>
            <a:r>
              <a:rPr lang="fr-FR" sz="1000" dirty="0" err="1">
                <a:solidFill>
                  <a:prstClr val="black"/>
                </a:solidFill>
                <a:latin typeface="Corbel" panose="020B0503020204020204" pitchFamily="34" charset="0"/>
              </a:rPr>
              <a:t>exécution</a:t>
            </a:r>
            <a:r>
              <a:rPr lang="fr-FR" sz="1000" dirty="0">
                <a:solidFill>
                  <a:prstClr val="black"/>
                </a:solidFill>
                <a:latin typeface="Corbel" panose="020B0503020204020204" pitchFamily="34" charset="0"/>
              </a:rPr>
              <a:t> des </a:t>
            </a:r>
            <a:r>
              <a:rPr lang="fr-FR" sz="1000" dirty="0" err="1">
                <a:solidFill>
                  <a:prstClr val="black"/>
                </a:solidFill>
                <a:latin typeface="Corbel" panose="020B0503020204020204" pitchFamily="34" charset="0"/>
              </a:rPr>
              <a:t>présentes</a:t>
            </a:r>
            <a:r>
              <a:rPr lang="fr-FR" sz="1000" dirty="0">
                <a:solidFill>
                  <a:prstClr val="black"/>
                </a:solidFill>
                <a:latin typeface="Corbel" panose="020B0503020204020204" pitchFamily="34" charset="0"/>
              </a:rPr>
              <a:t>, qui ne saurait notamment </a:t>
            </a:r>
            <a:r>
              <a:rPr lang="fr-FR" sz="1000" dirty="0" err="1">
                <a:solidFill>
                  <a:prstClr val="black"/>
                </a:solidFill>
                <a:latin typeface="Corbel" panose="020B0503020204020204" pitchFamily="34" charset="0"/>
              </a:rPr>
              <a:t>être</a:t>
            </a:r>
            <a:r>
              <a:rPr lang="fr-FR" sz="1000" dirty="0">
                <a:solidFill>
                  <a:prstClr val="black"/>
                </a:solidFill>
                <a:latin typeface="Corbel" panose="020B0503020204020204" pitchFamily="34" charset="0"/>
              </a:rPr>
              <a:t> </a:t>
            </a:r>
            <a:r>
              <a:rPr lang="fr-FR" sz="1000" dirty="0" err="1">
                <a:solidFill>
                  <a:prstClr val="black"/>
                </a:solidFill>
                <a:latin typeface="Corbel" panose="020B0503020204020204" pitchFamily="34" charset="0"/>
              </a:rPr>
              <a:t>interprété</a:t>
            </a:r>
            <a:r>
              <a:rPr lang="fr-FR" sz="1000" dirty="0">
                <a:solidFill>
                  <a:prstClr val="black"/>
                </a:solidFill>
                <a:latin typeface="Corbel" panose="020B0503020204020204" pitchFamily="34" charset="0"/>
              </a:rPr>
              <a:t> comme </a:t>
            </a:r>
            <a:r>
              <a:rPr lang="fr-FR" sz="1000" dirty="0" err="1">
                <a:solidFill>
                  <a:prstClr val="black"/>
                </a:solidFill>
                <a:latin typeface="Corbel" panose="020B0503020204020204" pitchFamily="34" charset="0"/>
              </a:rPr>
              <a:t>créant</a:t>
            </a:r>
            <a:r>
              <a:rPr lang="fr-FR" sz="1000" dirty="0">
                <a:solidFill>
                  <a:prstClr val="black"/>
                </a:solidFill>
                <a:latin typeface="Corbel" panose="020B0503020204020204" pitchFamily="34" charset="0"/>
              </a:rPr>
              <a:t> entre elles un lien de subordination ou une </a:t>
            </a:r>
            <a:r>
              <a:rPr lang="fr-FR" sz="1000" dirty="0" err="1">
                <a:solidFill>
                  <a:prstClr val="black"/>
                </a:solidFill>
                <a:latin typeface="Corbel" panose="020B0503020204020204" pitchFamily="34" charset="0"/>
              </a:rPr>
              <a:t>sociéte</a:t>
            </a:r>
            <a:r>
              <a:rPr lang="fr-FR" sz="1000" dirty="0">
                <a:solidFill>
                  <a:prstClr val="black"/>
                </a:solidFill>
                <a:latin typeface="Corbel" panose="020B0503020204020204" pitchFamily="34" charset="0"/>
              </a:rPr>
              <a:t>́ de fait.. </a:t>
            </a:r>
            <a:endParaRPr lang="fr-FR" sz="1000" b="1" dirty="0">
              <a:solidFill>
                <a:prstClr val="black"/>
              </a:solidFill>
              <a:latin typeface="Corbel" panose="020B0503020204020204" pitchFamily="34" charset="0"/>
              <a:cs typeface="Lato Black"/>
            </a:endParaRPr>
          </a:p>
          <a:p>
            <a:pPr marL="228600" indent="-228600" algn="just">
              <a:buFont typeface="+mj-lt"/>
              <a:buAutoNum type="arabicPeriod" startAt="10"/>
            </a:pPr>
            <a:endParaRPr lang="fr-FR" sz="1000" b="1" dirty="0">
              <a:solidFill>
                <a:prstClr val="black"/>
              </a:solidFill>
              <a:latin typeface="Corbel" panose="020B0503020204020204" pitchFamily="34" charset="0"/>
              <a:cs typeface="Lato Black"/>
            </a:endParaRPr>
          </a:p>
          <a:p>
            <a:pPr marL="228600" indent="-228600" algn="just">
              <a:buFont typeface="+mj-lt"/>
              <a:buAutoNum type="arabicPeriod" startAt="11"/>
            </a:pPr>
            <a:r>
              <a:rPr lang="fr-FR" sz="1000" b="1" dirty="0">
                <a:solidFill>
                  <a:prstClr val="black"/>
                </a:solidFill>
                <a:latin typeface="Corbel" panose="020B0503020204020204" pitchFamily="34" charset="0"/>
                <a:cs typeface="Lato Black"/>
              </a:rPr>
              <a:t>Conditions restrictives : </a:t>
            </a:r>
            <a:r>
              <a:rPr lang="fr-FR" sz="1000" dirty="0">
                <a:solidFill>
                  <a:prstClr val="black"/>
                </a:solidFill>
                <a:latin typeface="Corbel" panose="020B0503020204020204" pitchFamily="34" charset="0"/>
                <a:cs typeface="Lato Light"/>
              </a:rPr>
              <a:t> </a:t>
            </a:r>
          </a:p>
          <a:p>
            <a:r>
              <a:rPr lang="fr-FR" sz="1000" dirty="0">
                <a:solidFill>
                  <a:prstClr val="black"/>
                </a:solidFill>
                <a:latin typeface="Corbel" panose="020B0503020204020204" pitchFamily="34" charset="0"/>
                <a:cs typeface="Lato Light"/>
              </a:rPr>
              <a:t>RÉVEL se réserve le droit :</a:t>
            </a:r>
          </a:p>
          <a:p>
            <a:pPr marL="171450" indent="-171450">
              <a:buFont typeface="Arial" panose="020B0604020202020204" pitchFamily="34" charset="0"/>
              <a:buChar char="•"/>
            </a:pPr>
            <a:r>
              <a:rPr lang="fr-FR" sz="1000" dirty="0">
                <a:solidFill>
                  <a:prstClr val="black"/>
                </a:solidFill>
                <a:latin typeface="Corbel" panose="020B0503020204020204" pitchFamily="34" charset="0"/>
                <a:cs typeface="Lato Light"/>
              </a:rPr>
              <a:t>de refuser toute inscription de la part d’un client pour motif légitime de discrimination et de non respect du règlement intérieur des sites d’accueil de la formation. </a:t>
            </a:r>
          </a:p>
          <a:p>
            <a:pPr marL="171450" lvl="0" indent="-171450">
              <a:buFont typeface="Arial" panose="020B0604020202020204" pitchFamily="34" charset="0"/>
              <a:buChar char="•"/>
            </a:pPr>
            <a:r>
              <a:rPr lang="fr-FR" sz="1000" dirty="0">
                <a:solidFill>
                  <a:prstClr val="black"/>
                </a:solidFill>
                <a:latin typeface="Corbel" panose="020B0503020204020204" pitchFamily="34" charset="0"/>
                <a:cs typeface="Lato Light"/>
              </a:rPr>
              <a:t>d’exclure à tout moment tout participant dont le comportement gênerait le bon déroulement du stage et/ou manquerait gravement aux présentes conditions générales de vente,</a:t>
            </a:r>
          </a:p>
          <a:p>
            <a:pPr marL="171450" lvl="0" indent="-171450">
              <a:buFont typeface="Arial" panose="020B0604020202020204" pitchFamily="34" charset="0"/>
              <a:buChar char="•"/>
            </a:pPr>
            <a:r>
              <a:rPr lang="fr-FR" sz="1000" dirty="0">
                <a:solidFill>
                  <a:prstClr val="black"/>
                </a:solidFill>
                <a:latin typeface="Corbel" panose="020B0503020204020204" pitchFamily="34" charset="0"/>
              </a:rPr>
              <a:t>de faire valoir son droit de retrait en cas non respect des règles de sécurité</a:t>
            </a:r>
          </a:p>
          <a:p>
            <a:pPr marL="171450" lvl="0" indent="-171450">
              <a:buFont typeface="Arial" panose="020B0604020202020204" pitchFamily="34" charset="0"/>
              <a:buChar char="•"/>
            </a:pPr>
            <a:endParaRPr lang="fr-FR" sz="1000" b="1" dirty="0">
              <a:solidFill>
                <a:prstClr val="black"/>
              </a:solidFill>
              <a:latin typeface="Corbel" panose="020B0503020204020204" pitchFamily="34" charset="0"/>
              <a:cs typeface="Lato Black"/>
            </a:endParaRPr>
          </a:p>
          <a:p>
            <a:pPr marL="228600" indent="-228600">
              <a:buFont typeface="+mj-lt"/>
              <a:buAutoNum type="arabicPeriod" startAt="12"/>
            </a:pPr>
            <a:r>
              <a:rPr lang="fr-FR" sz="1000" b="1" dirty="0">
                <a:solidFill>
                  <a:prstClr val="black"/>
                </a:solidFill>
                <a:latin typeface="Corbel" panose="020B0503020204020204" pitchFamily="34" charset="0"/>
                <a:cs typeface="Lato Black"/>
              </a:rPr>
              <a:t>Informatique et libertés</a:t>
            </a:r>
            <a:r>
              <a:rPr lang="fr-FR" sz="1000" dirty="0">
                <a:solidFill>
                  <a:prstClr val="black"/>
                </a:solidFill>
                <a:latin typeface="Corbel" panose="020B0503020204020204" pitchFamily="34" charset="0"/>
                <a:cs typeface="Lato Light"/>
              </a:rPr>
              <a:t> : </a:t>
            </a:r>
          </a:p>
          <a:p>
            <a:r>
              <a:rPr lang="fr-FR" sz="1000" dirty="0">
                <a:solidFill>
                  <a:prstClr val="black"/>
                </a:solidFill>
                <a:latin typeface="Corbel" panose="020B0503020204020204" pitchFamily="34" charset="0"/>
                <a:cs typeface="Lato Light"/>
              </a:rPr>
              <a:t>Conformément à l’article 6 de la loi n° 78-17 du 6 janvier 1978 relative à l’informatique, aux fichiers et aux libertés, modifié par la loi n° 2004-801 du 6 août 2004, les informations demandées sont nécessaires au traitement des inscriptions et gestion administrative et financière de la formation.  Les informations recueillies sont destinées aux services de RÉVEL. Toutes personnes participant aux formations RÉVEL peut accéder à ces informations,  en demander la rectification en  adressant un courrier à :</a:t>
            </a:r>
          </a:p>
          <a:p>
            <a:r>
              <a:rPr lang="fr-FR" sz="1000" dirty="0">
                <a:solidFill>
                  <a:prstClr val="black"/>
                </a:solidFill>
                <a:latin typeface="Corbel" panose="020B0503020204020204" pitchFamily="34" charset="0"/>
                <a:cs typeface="Lato Light"/>
              </a:rPr>
              <a:t>RÉVEL – Castel Rock – Chemin de </a:t>
            </a:r>
            <a:r>
              <a:rPr lang="fr-FR" sz="1000" dirty="0" err="1">
                <a:solidFill>
                  <a:prstClr val="black"/>
                </a:solidFill>
                <a:latin typeface="Corbel" panose="020B0503020204020204" pitchFamily="34" charset="0"/>
                <a:cs typeface="Lato Light"/>
              </a:rPr>
              <a:t>Sallèles</a:t>
            </a:r>
            <a:r>
              <a:rPr lang="fr-FR" sz="1000" dirty="0">
                <a:solidFill>
                  <a:prstClr val="black"/>
                </a:solidFill>
                <a:latin typeface="Corbel" panose="020B0503020204020204" pitchFamily="34" charset="0"/>
                <a:cs typeface="Lato Light"/>
              </a:rPr>
              <a:t> – 34.600 </a:t>
            </a:r>
            <a:r>
              <a:rPr lang="fr-FR" sz="1000" dirty="0" err="1">
                <a:solidFill>
                  <a:prstClr val="black"/>
                </a:solidFill>
                <a:latin typeface="Corbel" panose="020B0503020204020204" pitchFamily="34" charset="0"/>
                <a:cs typeface="Lato Light"/>
              </a:rPr>
              <a:t>bédarieux</a:t>
            </a:r>
            <a:endParaRPr lang="fr-FR" sz="1000" dirty="0">
              <a:solidFill>
                <a:prstClr val="black"/>
              </a:solidFill>
              <a:latin typeface="Corbel" panose="020B0503020204020204" pitchFamily="34" charset="0"/>
              <a:cs typeface="Lato Light"/>
            </a:endParaRPr>
          </a:p>
          <a:p>
            <a:r>
              <a:rPr lang="fr-FR" sz="1000" dirty="0" err="1">
                <a:solidFill>
                  <a:prstClr val="black"/>
                </a:solidFill>
                <a:latin typeface="Corbel" panose="020B0503020204020204" pitchFamily="34" charset="0"/>
                <a:cs typeface="Lato Light"/>
              </a:rPr>
              <a:t>revelformation@gmail.com</a:t>
            </a:r>
            <a:endParaRPr lang="fr-FR" sz="1000" dirty="0">
              <a:solidFill>
                <a:prstClr val="black"/>
              </a:solidFill>
              <a:latin typeface="Corbel" panose="020B0503020204020204" pitchFamily="34" charset="0"/>
              <a:cs typeface="Lato Light"/>
            </a:endParaRPr>
          </a:p>
        </p:txBody>
      </p:sp>
      <p:sp>
        <p:nvSpPr>
          <p:cNvPr id="11" name="Rectangle 10"/>
          <p:cNvSpPr/>
          <p:nvPr/>
        </p:nvSpPr>
        <p:spPr>
          <a:xfrm>
            <a:off x="4527550" y="1108342"/>
            <a:ext cx="4394194" cy="5170646"/>
          </a:xfrm>
          <a:prstGeom prst="rect">
            <a:avLst/>
          </a:prstGeom>
        </p:spPr>
        <p:txBody>
          <a:bodyPr wrap="square">
            <a:spAutoFit/>
          </a:bodyPr>
          <a:lstStyle/>
          <a:p>
            <a:pPr marL="228600" indent="-228600">
              <a:buFont typeface="+mj-lt"/>
              <a:buAutoNum type="arabicPeriod" startAt="13"/>
            </a:pPr>
            <a:r>
              <a:rPr lang="fr-FR" sz="1000" b="1" dirty="0">
                <a:solidFill>
                  <a:prstClr val="black"/>
                </a:solidFill>
                <a:latin typeface="Corbel" panose="020B0503020204020204" pitchFamily="34" charset="0"/>
                <a:cs typeface="Lato Black"/>
              </a:rPr>
              <a:t>Référence commerciale : </a:t>
            </a:r>
          </a:p>
          <a:p>
            <a:r>
              <a:rPr lang="fr-FR" sz="1000" dirty="0">
                <a:solidFill>
                  <a:prstClr val="black"/>
                </a:solidFill>
                <a:latin typeface="Corbel" panose="020B0503020204020204" pitchFamily="34" charset="0"/>
                <a:cs typeface="Lato Light"/>
              </a:rPr>
              <a:t>Le client autorise RÉVEL à faire figurer le nom et/ou le logo du client sur une liste de références commerciales notamment sur le site internet </a:t>
            </a:r>
            <a:r>
              <a:rPr lang="fr-FR" sz="1000" b="1" dirty="0">
                <a:solidFill>
                  <a:prstClr val="black"/>
                </a:solidFill>
                <a:latin typeface="Corbel" panose="020B0503020204020204" pitchFamily="34" charset="0"/>
                <a:cs typeface="Lato Light"/>
              </a:rPr>
              <a:t>: </a:t>
            </a:r>
            <a:r>
              <a:rPr lang="fr-FR" sz="1000" b="1" dirty="0" err="1">
                <a:solidFill>
                  <a:prstClr val="black"/>
                </a:solidFill>
                <a:latin typeface="Corbel" panose="020B0503020204020204" pitchFamily="34" charset="0"/>
                <a:cs typeface="Lato Light"/>
              </a:rPr>
              <a:t>www.revelformation.com</a:t>
            </a:r>
            <a:endParaRPr lang="fr-FR" sz="1000" dirty="0">
              <a:solidFill>
                <a:prstClr val="black"/>
              </a:solidFill>
              <a:latin typeface="Corbel" panose="020B0503020204020204" pitchFamily="34" charset="0"/>
              <a:cs typeface="Lato Light"/>
            </a:endParaRPr>
          </a:p>
          <a:p>
            <a:r>
              <a:rPr lang="fr-FR" sz="1000" dirty="0">
                <a:solidFill>
                  <a:prstClr val="black"/>
                </a:solidFill>
                <a:latin typeface="Corbel" panose="020B0503020204020204" pitchFamily="34" charset="0"/>
                <a:cs typeface="Lato Light"/>
              </a:rPr>
              <a:t>Le client autorise également RÉVEL à  communiquer directement sur les boîtes mail des participants et à envoyer des informations en lien avec les thèmes de formations travaillés par RÉVEL en particulier pour les connexions en classes virtuelles.</a:t>
            </a:r>
          </a:p>
          <a:p>
            <a:endParaRPr lang="fr-FR" sz="1000" dirty="0">
              <a:solidFill>
                <a:prstClr val="black"/>
              </a:solidFill>
              <a:latin typeface="Corbel" panose="020B0503020204020204" pitchFamily="34" charset="0"/>
              <a:cs typeface="Lato Light"/>
            </a:endParaRPr>
          </a:p>
          <a:p>
            <a:pPr marL="228600" indent="-228600">
              <a:buFont typeface="+mj-lt"/>
              <a:buAutoNum type="arabicPeriod" startAt="14"/>
            </a:pPr>
            <a:r>
              <a:rPr lang="fr-FR" sz="1000" b="1" dirty="0" err="1">
                <a:solidFill>
                  <a:prstClr val="black"/>
                </a:solidFill>
                <a:latin typeface="Corbel" panose="020B0503020204020204" pitchFamily="34" charset="0"/>
                <a:cs typeface="Lato Light"/>
              </a:rPr>
              <a:t>Réclamation</a:t>
            </a:r>
            <a:r>
              <a:rPr lang="fr-FR" sz="1000" b="1" dirty="0">
                <a:solidFill>
                  <a:prstClr val="black"/>
                </a:solidFill>
                <a:latin typeface="Corbel" panose="020B0503020204020204" pitchFamily="34" charset="0"/>
                <a:cs typeface="Lato Light"/>
              </a:rPr>
              <a:t> :</a:t>
            </a:r>
          </a:p>
          <a:p>
            <a:r>
              <a:rPr lang="fr-FR" sz="1000" dirty="0">
                <a:solidFill>
                  <a:prstClr val="black"/>
                </a:solidFill>
                <a:latin typeface="Corbel" panose="020B0503020204020204" pitchFamily="34" charset="0"/>
                <a:cs typeface="Lato Light"/>
              </a:rPr>
              <a:t>Une réclamation est une </a:t>
            </a:r>
            <a:r>
              <a:rPr lang="fr-FR" sz="1000" dirty="0" err="1">
                <a:solidFill>
                  <a:prstClr val="black"/>
                </a:solidFill>
                <a:latin typeface="Corbel" panose="020B0503020204020204" pitchFamily="34" charset="0"/>
                <a:cs typeface="Lato Light"/>
              </a:rPr>
              <a:t>déclaration</a:t>
            </a:r>
            <a:r>
              <a:rPr lang="fr-FR" sz="1000" dirty="0">
                <a:solidFill>
                  <a:prstClr val="black"/>
                </a:solidFill>
                <a:latin typeface="Corbel" panose="020B0503020204020204" pitchFamily="34" charset="0"/>
                <a:cs typeface="Lato Light"/>
              </a:rPr>
              <a:t> d’un client actant de son mécontentement envers l’entreprise RÉVEL</a:t>
            </a:r>
          </a:p>
          <a:p>
            <a:r>
              <a:rPr lang="fr-FR" sz="1000" dirty="0">
                <a:solidFill>
                  <a:prstClr val="black"/>
                </a:solidFill>
                <a:latin typeface="Corbel" panose="020B0503020204020204" pitchFamily="34" charset="0"/>
                <a:cs typeface="Lato Light"/>
              </a:rPr>
              <a:t>Une demande d’information, d’avis, de clarification ou de prestation n’est pas une </a:t>
            </a:r>
            <a:r>
              <a:rPr lang="fr-FR" sz="1000" dirty="0" err="1">
                <a:solidFill>
                  <a:prstClr val="black"/>
                </a:solidFill>
                <a:latin typeface="Corbel" panose="020B0503020204020204" pitchFamily="34" charset="0"/>
                <a:cs typeface="Lato Light"/>
              </a:rPr>
              <a:t>réclamation</a:t>
            </a:r>
            <a:r>
              <a:rPr lang="fr-FR" sz="1000" dirty="0">
                <a:solidFill>
                  <a:prstClr val="black"/>
                </a:solidFill>
                <a:latin typeface="Corbel" panose="020B0503020204020204" pitchFamily="34" charset="0"/>
                <a:cs typeface="Lato Light"/>
              </a:rPr>
              <a:t>. </a:t>
            </a:r>
          </a:p>
          <a:p>
            <a:r>
              <a:rPr lang="fr-FR" sz="1000" dirty="0">
                <a:solidFill>
                  <a:prstClr val="black"/>
                </a:solidFill>
                <a:latin typeface="Corbel" panose="020B0503020204020204" pitchFamily="34" charset="0"/>
                <a:cs typeface="Lato Light"/>
              </a:rPr>
              <a:t>Les </a:t>
            </a:r>
            <a:r>
              <a:rPr lang="fr-FR" sz="1000" dirty="0" err="1">
                <a:solidFill>
                  <a:prstClr val="black"/>
                </a:solidFill>
                <a:latin typeface="Corbel" panose="020B0503020204020204" pitchFamily="34" charset="0"/>
                <a:cs typeface="Lato Light"/>
              </a:rPr>
              <a:t>réclamations</a:t>
            </a:r>
            <a:r>
              <a:rPr lang="fr-FR" sz="1000" dirty="0">
                <a:solidFill>
                  <a:prstClr val="black"/>
                </a:solidFill>
                <a:latin typeface="Corbel" panose="020B0503020204020204" pitchFamily="34" charset="0"/>
                <a:cs typeface="Lato Light"/>
              </a:rPr>
              <a:t> doivent </a:t>
            </a:r>
            <a:r>
              <a:rPr lang="fr-FR" sz="1000" dirty="0" err="1">
                <a:solidFill>
                  <a:prstClr val="black"/>
                </a:solidFill>
                <a:latin typeface="Corbel" panose="020B0503020204020204" pitchFamily="34" charset="0"/>
                <a:cs typeface="Lato Light"/>
              </a:rPr>
              <a:t>être</a:t>
            </a:r>
            <a:r>
              <a:rPr lang="fr-FR" sz="1000" dirty="0">
                <a:solidFill>
                  <a:prstClr val="black"/>
                </a:solidFill>
                <a:latin typeface="Corbel" panose="020B0503020204020204" pitchFamily="34" charset="0"/>
                <a:cs typeface="Lato Light"/>
              </a:rPr>
              <a:t> </a:t>
            </a:r>
            <a:r>
              <a:rPr lang="fr-FR" sz="1000" dirty="0" err="1">
                <a:solidFill>
                  <a:prstClr val="black"/>
                </a:solidFill>
                <a:latin typeface="Corbel" panose="020B0503020204020204" pitchFamily="34" charset="0"/>
                <a:cs typeface="Lato Light"/>
              </a:rPr>
              <a:t>adressées</a:t>
            </a:r>
            <a:r>
              <a:rPr lang="fr-FR" sz="1000" dirty="0">
                <a:solidFill>
                  <a:prstClr val="black"/>
                </a:solidFill>
                <a:latin typeface="Corbel" panose="020B0503020204020204" pitchFamily="34" charset="0"/>
                <a:cs typeface="Lato Light"/>
              </a:rPr>
              <a:t>  à̀ la personne en charge des </a:t>
            </a:r>
            <a:r>
              <a:rPr lang="fr-FR" sz="1000" dirty="0" err="1">
                <a:solidFill>
                  <a:prstClr val="black"/>
                </a:solidFill>
                <a:latin typeface="Corbel" panose="020B0503020204020204" pitchFamily="34" charset="0"/>
                <a:cs typeface="Lato Light"/>
              </a:rPr>
              <a:t>réclamations</a:t>
            </a:r>
            <a:r>
              <a:rPr lang="fr-FR" sz="1000" dirty="0">
                <a:solidFill>
                  <a:prstClr val="black"/>
                </a:solidFill>
                <a:latin typeface="Corbel" panose="020B0503020204020204" pitchFamily="34" charset="0"/>
                <a:cs typeface="Lato Light"/>
              </a:rPr>
              <a:t> au sein de RÉVEL – SARAH SILVA-CARNET</a:t>
            </a:r>
            <a:br>
              <a:rPr lang="fr-FR" sz="1000" dirty="0">
                <a:solidFill>
                  <a:prstClr val="black"/>
                </a:solidFill>
                <a:latin typeface="Corbel" panose="020B0503020204020204" pitchFamily="34" charset="0"/>
                <a:cs typeface="Lato Light"/>
              </a:rPr>
            </a:br>
            <a:r>
              <a:rPr lang="fr-FR" sz="1000" dirty="0">
                <a:solidFill>
                  <a:prstClr val="black"/>
                </a:solidFill>
                <a:latin typeface="Corbel" panose="020B0503020204020204" pitchFamily="34" charset="0"/>
                <a:cs typeface="Lato Light"/>
              </a:rPr>
              <a:t>La réclamation doit être formalisée par écrit, en mentionnant en objet « réclamation » et en précisant l’action de formation concernée. Le document peut être envoyé </a:t>
            </a:r>
          </a:p>
          <a:p>
            <a:r>
              <a:rPr lang="fr-FR" sz="1000" dirty="0">
                <a:solidFill>
                  <a:prstClr val="black"/>
                </a:solidFill>
                <a:latin typeface="Corbel" panose="020B0503020204020204" pitchFamily="34" charset="0"/>
                <a:cs typeface="Lato Light"/>
              </a:rPr>
              <a:t>Par courrier : RÉVEL – Castel Rock – Chemin de </a:t>
            </a:r>
            <a:r>
              <a:rPr lang="fr-FR" sz="1000" dirty="0" err="1">
                <a:solidFill>
                  <a:prstClr val="black"/>
                </a:solidFill>
                <a:latin typeface="Corbel" panose="020B0503020204020204" pitchFamily="34" charset="0"/>
                <a:cs typeface="Lato Light"/>
              </a:rPr>
              <a:t>Sallèles</a:t>
            </a:r>
            <a:r>
              <a:rPr lang="fr-FR" sz="1000" dirty="0">
                <a:solidFill>
                  <a:prstClr val="black"/>
                </a:solidFill>
                <a:latin typeface="Corbel" panose="020B0503020204020204" pitchFamily="34" charset="0"/>
                <a:cs typeface="Lato Light"/>
              </a:rPr>
              <a:t> – 34.600 BÉDARIEUX</a:t>
            </a:r>
          </a:p>
          <a:p>
            <a:r>
              <a:rPr lang="fr-FR" sz="1000" dirty="0">
                <a:solidFill>
                  <a:prstClr val="black"/>
                </a:solidFill>
                <a:latin typeface="Corbel" panose="020B0503020204020204" pitchFamily="34" charset="0"/>
                <a:cs typeface="Lato Light"/>
              </a:rPr>
              <a:t>Par mail : </a:t>
            </a:r>
            <a:r>
              <a:rPr lang="fr-FR" sz="1000" dirty="0" err="1">
                <a:solidFill>
                  <a:prstClr val="black"/>
                </a:solidFill>
                <a:latin typeface="Corbel" panose="020B0503020204020204" pitchFamily="34" charset="0"/>
                <a:cs typeface="Lato Light"/>
              </a:rPr>
              <a:t>revelformation@gmail.com</a:t>
            </a:r>
            <a:endParaRPr lang="fr-FR" sz="1000" dirty="0">
              <a:solidFill>
                <a:prstClr val="black"/>
              </a:solidFill>
              <a:latin typeface="Corbel" panose="020B0503020204020204" pitchFamily="34" charset="0"/>
              <a:cs typeface="Lato Light"/>
            </a:endParaRPr>
          </a:p>
          <a:p>
            <a:endParaRPr lang="fr-FR" sz="1000" dirty="0">
              <a:solidFill>
                <a:prstClr val="black"/>
              </a:solidFill>
              <a:latin typeface="Corbel" panose="020B0503020204020204" pitchFamily="34" charset="0"/>
              <a:cs typeface="Lato Light"/>
            </a:endParaRPr>
          </a:p>
          <a:p>
            <a:endParaRPr lang="fr-FR" sz="1000" dirty="0">
              <a:solidFill>
                <a:prstClr val="black"/>
              </a:solidFill>
              <a:latin typeface="Corbel" panose="020B0503020204020204" pitchFamily="34" charset="0"/>
              <a:cs typeface="Lato Light"/>
            </a:endParaRPr>
          </a:p>
          <a:p>
            <a:pPr marL="228600" indent="-228600">
              <a:buFont typeface="+mj-lt"/>
              <a:buAutoNum type="arabicPeriod" startAt="15"/>
            </a:pPr>
            <a:r>
              <a:rPr lang="fr-FR" sz="1000" b="1" dirty="0">
                <a:solidFill>
                  <a:prstClr val="black"/>
                </a:solidFill>
                <a:latin typeface="Corbel" panose="020B0503020204020204" pitchFamily="34" charset="0"/>
                <a:cs typeface="Lato Black"/>
              </a:rPr>
              <a:t> Litige : </a:t>
            </a:r>
          </a:p>
          <a:p>
            <a:r>
              <a:rPr lang="fr-FR" sz="1000" dirty="0">
                <a:solidFill>
                  <a:prstClr val="black"/>
                </a:solidFill>
                <a:latin typeface="Corbel" panose="020B0503020204020204" pitchFamily="34" charset="0"/>
              </a:rPr>
              <a:t>Le Client ne pourra intenter aucune action, quels qu’en soient la nature ou le fondement, plus d’un an </a:t>
            </a:r>
            <a:r>
              <a:rPr lang="fr-FR" sz="1000" dirty="0" err="1">
                <a:solidFill>
                  <a:prstClr val="black"/>
                </a:solidFill>
                <a:latin typeface="Corbel" panose="020B0503020204020204" pitchFamily="34" charset="0"/>
              </a:rPr>
              <a:t>après</a:t>
            </a:r>
            <a:r>
              <a:rPr lang="fr-FR" sz="1000" dirty="0">
                <a:solidFill>
                  <a:prstClr val="black"/>
                </a:solidFill>
                <a:latin typeface="Corbel" panose="020B0503020204020204" pitchFamily="34" charset="0"/>
              </a:rPr>
              <a:t> la survenance de son fait </a:t>
            </a:r>
            <a:r>
              <a:rPr lang="fr-FR" sz="1000" dirty="0" err="1">
                <a:solidFill>
                  <a:prstClr val="black"/>
                </a:solidFill>
                <a:latin typeface="Corbel" panose="020B0503020204020204" pitchFamily="34" charset="0"/>
              </a:rPr>
              <a:t>générateur</a:t>
            </a:r>
            <a:r>
              <a:rPr lang="fr-FR" sz="1000" dirty="0">
                <a:solidFill>
                  <a:prstClr val="black"/>
                </a:solidFill>
                <a:latin typeface="Corbel" panose="020B0503020204020204" pitchFamily="34" charset="0"/>
              </a:rPr>
              <a:t>.</a:t>
            </a:r>
            <a:endParaRPr lang="fr-FR" sz="1000" dirty="0">
              <a:solidFill>
                <a:prstClr val="black"/>
              </a:solidFill>
              <a:latin typeface="Corbel" panose="020B0503020204020204" pitchFamily="34" charset="0"/>
              <a:cs typeface="Lato Light"/>
            </a:endParaRPr>
          </a:p>
          <a:p>
            <a:r>
              <a:rPr lang="fr-FR" sz="1000" dirty="0">
                <a:solidFill>
                  <a:prstClr val="black"/>
                </a:solidFill>
                <a:latin typeface="Corbel" panose="020B0503020204020204" pitchFamily="34" charset="0"/>
                <a:cs typeface="Lato Light"/>
              </a:rPr>
              <a:t>Les droits et obligations des deux parties liées par la convention de formation sont régis par la législation française. Pour toutes les contestations relatives à son interprétation ou son exécution, les parties acceptent de se soumettre à la juridiction des Tribunaux de Béziers.</a:t>
            </a:r>
          </a:p>
          <a:p>
            <a:endParaRPr lang="fr-FR" sz="1000" dirty="0">
              <a:solidFill>
                <a:prstClr val="black"/>
              </a:solidFill>
              <a:latin typeface="Corbel" panose="020B0503020204020204" pitchFamily="34" charset="0"/>
              <a:cs typeface="Lato Light"/>
            </a:endParaRPr>
          </a:p>
          <a:p>
            <a:endParaRPr lang="fr-FR" sz="1000" dirty="0">
              <a:solidFill>
                <a:prstClr val="black"/>
              </a:solidFill>
              <a:latin typeface="Corbel" panose="020B0503020204020204" pitchFamily="34" charset="0"/>
            </a:endParaRPr>
          </a:p>
          <a:p>
            <a:pPr algn="just"/>
            <a:endParaRPr lang="fr-FR" sz="1000" dirty="0">
              <a:solidFill>
                <a:prstClr val="black"/>
              </a:solidFill>
              <a:latin typeface="Corbel" panose="020B0503020204020204" pitchFamily="34" charset="0"/>
              <a:cs typeface="Lato Light"/>
            </a:endParaRPr>
          </a:p>
        </p:txBody>
      </p:sp>
      <p:sp>
        <p:nvSpPr>
          <p:cNvPr id="8" name="Espace réservé du pied de page 11">
            <a:extLst>
              <a:ext uri="{FF2B5EF4-FFF2-40B4-BE49-F238E27FC236}">
                <a16:creationId xmlns:a16="http://schemas.microsoft.com/office/drawing/2014/main" id="{A1F071E0-0C0B-5DE4-740D-D13472A8313F}"/>
              </a:ext>
            </a:extLst>
          </p:cNvPr>
          <p:cNvSpPr txBox="1">
            <a:spLocks/>
          </p:cNvSpPr>
          <p:nvPr/>
        </p:nvSpPr>
        <p:spPr>
          <a:xfrm>
            <a:off x="0" y="6613525"/>
            <a:ext cx="2133600" cy="244475"/>
          </a:xfrm>
          <a:prstGeom prst="rect">
            <a:avLst/>
          </a:prstGeom>
        </p:spPr>
        <p:txBody>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fr-FR" sz="800">
                <a:solidFill>
                  <a:prstClr val="black"/>
                </a:solidFill>
                <a:latin typeface="Calibri"/>
              </a:rPr>
              <a:t>RÉVEL - version 2022</a:t>
            </a:r>
            <a:endParaRPr lang="fr-FR" sz="800" dirty="0">
              <a:solidFill>
                <a:prstClr val="black"/>
              </a:solidFill>
              <a:latin typeface="Calibri"/>
            </a:endParaRPr>
          </a:p>
        </p:txBody>
      </p:sp>
      <p:sp>
        <p:nvSpPr>
          <p:cNvPr id="12" name="Titre 1">
            <a:extLst>
              <a:ext uri="{FF2B5EF4-FFF2-40B4-BE49-F238E27FC236}">
                <a16:creationId xmlns:a16="http://schemas.microsoft.com/office/drawing/2014/main" id="{A9BAA813-BB1E-A9ED-1AAF-99350CC9A542}"/>
              </a:ext>
            </a:extLst>
          </p:cNvPr>
          <p:cNvSpPr>
            <a:spLocks noGrp="1"/>
          </p:cNvSpPr>
          <p:nvPr>
            <p:ph type="title"/>
          </p:nvPr>
        </p:nvSpPr>
        <p:spPr>
          <a:xfrm>
            <a:off x="1173955" y="304733"/>
            <a:ext cx="6478588" cy="331787"/>
          </a:xfrm>
          <a:solidFill>
            <a:schemeClr val="bg1"/>
          </a:solidFill>
        </p:spPr>
        <p:txBody>
          <a:bodyPr>
            <a:normAutofit fontScale="90000"/>
          </a:bodyPr>
          <a:lstStyle/>
          <a:p>
            <a:r>
              <a:rPr lang="fr-FR" sz="1800" dirty="0">
                <a:solidFill>
                  <a:srgbClr val="B022B3"/>
                </a:solidFill>
                <a:latin typeface="Chalkduster" panose="03050602040202020205" pitchFamily="66" charset="77"/>
                <a:ea typeface="+mn-ea"/>
              </a:rPr>
              <a:t>Conditions générales de vente</a:t>
            </a:r>
            <a:br>
              <a:rPr lang="fr-FR" sz="1800" dirty="0">
                <a:solidFill>
                  <a:srgbClr val="B022B3"/>
                </a:solidFill>
                <a:latin typeface="Chalkduster" panose="03050602040202020205" pitchFamily="66" charset="77"/>
                <a:ea typeface="+mn-ea"/>
              </a:rPr>
            </a:br>
            <a:endParaRPr lang="fr-FR" sz="1800" dirty="0">
              <a:solidFill>
                <a:srgbClr val="B022B3"/>
              </a:solidFill>
              <a:latin typeface="Chalkduster" panose="03050602040202020205" pitchFamily="66" charset="77"/>
              <a:ea typeface="+mn-ea"/>
            </a:endParaRPr>
          </a:p>
        </p:txBody>
      </p:sp>
      <p:pic>
        <p:nvPicPr>
          <p:cNvPr id="7" name="Image 6" descr="logo sans slogan png.png">
            <a:extLst>
              <a:ext uri="{FF2B5EF4-FFF2-40B4-BE49-F238E27FC236}">
                <a16:creationId xmlns:a16="http://schemas.microsoft.com/office/drawing/2014/main" id="{49754F0B-82CB-5A45-272E-4BC1AE599EE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99119" y="154267"/>
            <a:ext cx="830579" cy="669942"/>
          </a:xfrm>
          <a:prstGeom prst="rect">
            <a:avLst/>
          </a:prstGeom>
        </p:spPr>
      </p:pic>
    </p:spTree>
    <p:extLst>
      <p:ext uri="{BB962C8B-B14F-4D97-AF65-F5344CB8AC3E}">
        <p14:creationId xmlns:p14="http://schemas.microsoft.com/office/powerpoint/2010/main" val="395731927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sld>
</file>

<file path=ppt/theme/theme1.xml><?xml version="1.0" encoding="utf-8"?>
<a:theme xmlns:a="http://schemas.openxmlformats.org/drawingml/2006/main" name="2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485</TotalTime>
  <Words>1884</Words>
  <Application>Microsoft Macintosh PowerPoint</Application>
  <PresentationFormat>Affichage à l'écran (4:3)</PresentationFormat>
  <Paragraphs>92</Paragraphs>
  <Slides>3</Slides>
  <Notes>1</Notes>
  <HiddenSlides>0</HiddenSlides>
  <MMClips>0</MMClips>
  <ScaleCrop>false</ScaleCrop>
  <HeadingPairs>
    <vt:vector size="6" baseType="variant">
      <vt:variant>
        <vt:lpstr>Polices utilisées</vt:lpstr>
      </vt:variant>
      <vt:variant>
        <vt:i4>8</vt:i4>
      </vt:variant>
      <vt:variant>
        <vt:lpstr>Thème</vt:lpstr>
      </vt:variant>
      <vt:variant>
        <vt:i4>2</vt:i4>
      </vt:variant>
      <vt:variant>
        <vt:lpstr>Titres des diapositives</vt:lpstr>
      </vt:variant>
      <vt:variant>
        <vt:i4>3</vt:i4>
      </vt:variant>
    </vt:vector>
  </HeadingPairs>
  <TitlesOfParts>
    <vt:vector size="13" baseType="lpstr">
      <vt:lpstr>Arial</vt:lpstr>
      <vt:lpstr>Calibri</vt:lpstr>
      <vt:lpstr>Calibri Light</vt:lpstr>
      <vt:lpstr>Chalkduster</vt:lpstr>
      <vt:lpstr>Corbel</vt:lpstr>
      <vt:lpstr>Lato</vt:lpstr>
      <vt:lpstr>Lato Light</vt:lpstr>
      <vt:lpstr>Tahoma</vt:lpstr>
      <vt:lpstr>2_Conception personnalisée</vt:lpstr>
      <vt:lpstr>Thème Office</vt:lpstr>
      <vt:lpstr>Conditions générales de vente </vt:lpstr>
      <vt:lpstr>Conditions générales de vente </vt:lpstr>
      <vt:lpstr>Conditions générales de vente </vt:lpstr>
    </vt:vector>
  </TitlesOfParts>
  <Company>ADVITAM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Conditions générales de vente 2017/2018</dc:title>
  <dc:creator>Sylvie PEYRE</dc:creator>
  <cp:lastModifiedBy>Sarah SILVA-CARNET</cp:lastModifiedBy>
  <cp:revision>48</cp:revision>
  <dcterms:created xsi:type="dcterms:W3CDTF">2017-08-20T15:08:53Z</dcterms:created>
  <dcterms:modified xsi:type="dcterms:W3CDTF">2022-09-12T13:32:34Z</dcterms:modified>
</cp:coreProperties>
</file>